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2" r:id="rId4"/>
    <p:sldId id="262" r:id="rId5"/>
    <p:sldId id="263" r:id="rId6"/>
    <p:sldId id="264" r:id="rId7"/>
    <p:sldId id="265" r:id="rId8"/>
    <p:sldId id="269" r:id="rId9"/>
    <p:sldId id="275" r:id="rId10"/>
    <p:sldId id="271" r:id="rId11"/>
    <p:sldId id="274" r:id="rId12"/>
    <p:sldId id="272" r:id="rId13"/>
    <p:sldId id="276" r:id="rId14"/>
    <p:sldId id="277" r:id="rId15"/>
    <p:sldId id="278" r:id="rId16"/>
    <p:sldId id="280" r:id="rId17"/>
    <p:sldId id="282" r:id="rId18"/>
    <p:sldId id="287" r:id="rId19"/>
    <p:sldId id="283" r:id="rId20"/>
    <p:sldId id="284" r:id="rId21"/>
    <p:sldId id="285" r:id="rId22"/>
    <p:sldId id="291" r:id="rId23"/>
    <p:sldId id="288" r:id="rId24"/>
    <p:sldId id="286" r:id="rId25"/>
    <p:sldId id="289" r:id="rId26"/>
    <p:sldId id="290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AFA"/>
    <a:srgbClr val="E02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85" d="100"/>
          <a:sy n="85" d="100"/>
        </p:scale>
        <p:origin x="-1608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75E40-7D0E-A94D-BCCA-5C1DA2A4D9E2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AC98E9-FAF4-4C4C-B266-0BACF9117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18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pumaComb</a:t>
            </a:r>
            <a:r>
              <a:rPr lang="en-US" dirty="0" smtClean="0"/>
              <a:t>: Bayesian hierarchical model that incorporates the probe-level error into the variance estimate. Since the Bayesian </a:t>
            </a:r>
            <a:r>
              <a:rPr lang="en-US" dirty="0" err="1" smtClean="0"/>
              <a:t>hyperparametr</a:t>
            </a:r>
            <a:r>
              <a:rPr lang="en-US" dirty="0" smtClean="0"/>
              <a:t> estimate is intractable we use </a:t>
            </a:r>
            <a:r>
              <a:rPr lang="en-US" dirty="0" err="1" smtClean="0"/>
              <a:t>Variational</a:t>
            </a:r>
            <a:r>
              <a:rPr lang="en-US" dirty="0" smtClean="0"/>
              <a:t> Inference to obtain the posterior distribution.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C98E9-FAF4-4C4C-B266-0BACF9117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99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 sample preparation allows that the number of reads aligning to a certain gene is approximately proportional to the abundance of fragments of transcripts.</a:t>
            </a:r>
          </a:p>
          <a:p>
            <a:r>
              <a:rPr lang="en-US" dirty="0" smtClean="0"/>
              <a:t>Categorical distribution is also called a "generalized Bernoulli distribution" or, less precisely, a "discrete distribution") is a probability distribution that describes the result of a random event that can take on one of K possible outcomes, with the probability of each outcome separately specified.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C98E9-FAF4-4C4C-B266-0BACF9117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685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Regulatory mechanisms in molecular biology. DNA is transcribed to messenger RNA and then translated into protein. The rate of transcription is controlled by a feedback loop in which the level of transcription factor proteins is regulated the activity of the transcriptional complex, and genes can be permanently silenced by methylation of cytosine in </a:t>
            </a:r>
            <a:r>
              <a:rPr lang="en-US" dirty="0" err="1" smtClean="0"/>
              <a:t>CpG</a:t>
            </a:r>
            <a:r>
              <a:rPr lang="en-US" dirty="0" smtClean="0"/>
              <a:t> promoter regions of the DNA sequence. More recently, it has been discovered that the expression of small non-coding RNA molecules (e.g., microRNAs) can </a:t>
            </a:r>
            <a:r>
              <a:rPr lang="en-US" dirty="0" err="1" smtClean="0"/>
              <a:t>downregulate</a:t>
            </a:r>
            <a:r>
              <a:rPr lang="en-US" smtClean="0"/>
              <a:t> entire sets of genes by binding to complementary sequences in the messenger RNA.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5217-E0CB-4E45-858B-188F880A55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98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relevant and what is ambiguous?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3D5217-E0CB-4E45-858B-188F880A556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4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978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46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43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571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628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67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4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31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85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640F7-A635-A242-8B13-F4CBEFCFFAFD}" type="datetimeFigureOut">
              <a:rPr lang="en-US" smtClean="0"/>
              <a:t>01/03/19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B5D5D3A-0852-A847-ADE0-A6A1832E01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292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 smtClean="0"/>
              <a:t>WiN</a:t>
            </a:r>
            <a:r>
              <a:rPr lang="en-US" dirty="0" smtClean="0"/>
              <a:t>, Leeds February 2019</a:t>
            </a:r>
            <a:endParaRPr lang="en-US" dirty="0"/>
          </a:p>
        </p:txBody>
      </p:sp>
      <p:pic>
        <p:nvPicPr>
          <p:cNvPr id="7" name="Picture 6" descr="crest-xl"/>
          <p:cNvPicPr/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7122160" y="1"/>
            <a:ext cx="2021840" cy="86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775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Measurements" TargetMode="External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oleObject" Target="../embeddings/oleObject2.bin"/><Relationship Id="rId6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2680" y="3885848"/>
            <a:ext cx="34178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Marta Milo</a:t>
            </a:r>
          </a:p>
          <a:p>
            <a:pPr algn="ctr"/>
            <a:r>
              <a:rPr lang="en-US" dirty="0" smtClean="0"/>
              <a:t>University of Sheffield </a:t>
            </a:r>
          </a:p>
          <a:p>
            <a:pPr algn="ctr"/>
            <a:r>
              <a:rPr lang="en-US" dirty="0" smtClean="0"/>
              <a:t>Department of Biomedical Science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685800" y="2230216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>
              <a:solidFill>
                <a:srgbClr val="A70000"/>
              </a:solidFill>
            </a:endParaRPr>
          </a:p>
          <a:p>
            <a:r>
              <a:rPr lang="en-US" sz="2800" b="1" dirty="0" smtClean="0">
                <a:solidFill>
                  <a:srgbClr val="A70000"/>
                </a:solidFill>
              </a:rPr>
              <a:t>Bring Mathematics into Biology: Past, Present and Future impact on Health  </a:t>
            </a:r>
            <a:endParaRPr lang="en-US" sz="3200" dirty="0">
              <a:solidFill>
                <a:srgbClr val="A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34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924922" y="2828310"/>
            <a:ext cx="1728309" cy="7594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DNA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602472" y="2828310"/>
            <a:ext cx="1728309" cy="7594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953735"/>
                </a:solidFill>
              </a:rPr>
              <a:t>mRNA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294963" y="2828310"/>
            <a:ext cx="1728309" cy="7594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953735"/>
                </a:solidFill>
              </a:rPr>
              <a:t>Proteins</a:t>
            </a:r>
            <a:endParaRPr lang="en-US" sz="2400" b="1" dirty="0">
              <a:solidFill>
                <a:srgbClr val="953735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201298" y="3954397"/>
            <a:ext cx="2644835" cy="3928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Transcription Factors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7996" y="4713851"/>
            <a:ext cx="2998354" cy="82492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DNA methylation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(Epigenetics)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Snip Same Side Corner Rectangle 7"/>
          <p:cNvSpPr/>
          <p:nvPr/>
        </p:nvSpPr>
        <p:spPr>
          <a:xfrm>
            <a:off x="3698843" y="1793883"/>
            <a:ext cx="1492631" cy="589231"/>
          </a:xfrm>
          <a:prstGeom prst="snip2Same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Small RNAs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>
            <a:endCxn id="3" idx="1"/>
          </p:cNvCxnSpPr>
          <p:nvPr/>
        </p:nvCxnSpPr>
        <p:spPr>
          <a:xfrm>
            <a:off x="2638290" y="3208037"/>
            <a:ext cx="9641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30781" y="3208037"/>
            <a:ext cx="9641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589193" y="2383114"/>
            <a:ext cx="0" cy="4451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261849" y="2383114"/>
            <a:ext cx="13093" cy="4451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644825" y="3587764"/>
            <a:ext cx="0" cy="56304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5" idx="3"/>
          </p:cNvCxnSpPr>
          <p:nvPr/>
        </p:nvCxnSpPr>
        <p:spPr>
          <a:xfrm flipH="1">
            <a:off x="5846133" y="4150808"/>
            <a:ext cx="79869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5" idx="1"/>
          </p:cNvCxnSpPr>
          <p:nvPr/>
        </p:nvCxnSpPr>
        <p:spPr>
          <a:xfrm rot="10800000">
            <a:off x="2860876" y="3208038"/>
            <a:ext cx="340423" cy="942771"/>
          </a:xfrm>
          <a:prstGeom prst="bentConnector2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522073" y="3587764"/>
            <a:ext cx="0" cy="1571285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endCxn id="6" idx="3"/>
          </p:cNvCxnSpPr>
          <p:nvPr/>
        </p:nvCxnSpPr>
        <p:spPr>
          <a:xfrm flipH="1" flipV="1">
            <a:off x="6016350" y="5126313"/>
            <a:ext cx="1505723" cy="32736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6" idx="1"/>
          </p:cNvCxnSpPr>
          <p:nvPr/>
        </p:nvCxnSpPr>
        <p:spPr>
          <a:xfrm flipH="1">
            <a:off x="1774135" y="5126313"/>
            <a:ext cx="1243861" cy="0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1774135" y="3587764"/>
            <a:ext cx="1" cy="1538549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5531910" y="1990293"/>
            <a:ext cx="1505713" cy="58923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rgbClr val="000000"/>
                </a:solidFill>
              </a:rPr>
              <a:t>Translatome</a:t>
            </a:r>
            <a:endParaRPr lang="en-US" b="1" dirty="0">
              <a:solidFill>
                <a:srgbClr val="000000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>
            <a:off x="5330781" y="2972346"/>
            <a:ext cx="51535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5846133" y="2579524"/>
            <a:ext cx="0" cy="3928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Elbow Connector 63"/>
          <p:cNvCxnSpPr>
            <a:stCxn id="54" idx="3"/>
          </p:cNvCxnSpPr>
          <p:nvPr/>
        </p:nvCxnSpPr>
        <p:spPr>
          <a:xfrm>
            <a:off x="7037623" y="2284909"/>
            <a:ext cx="327331" cy="54340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181511" y="6010161"/>
            <a:ext cx="2895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Snapshot at a time </a:t>
            </a:r>
            <a:r>
              <a:rPr lang="en-US" sz="2400" i="1" dirty="0" smtClean="0"/>
              <a:t>t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3044182" y="3129473"/>
            <a:ext cx="274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A70000"/>
                </a:solidFill>
              </a:rPr>
              <a:t>t</a:t>
            </a:r>
            <a:endParaRPr lang="en-US" sz="1400" dirty="0">
              <a:solidFill>
                <a:srgbClr val="A7000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354745" y="2311032"/>
            <a:ext cx="576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 + </a:t>
            </a:r>
            <a:r>
              <a:rPr lang="en-US" sz="14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Δt</a:t>
            </a:r>
            <a:endParaRPr lang="en-US" sz="1400" baseline="-25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330791" y="2902149"/>
            <a:ext cx="6463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A70000"/>
                </a:solidFill>
              </a:rPr>
              <a:t>t + Δt</a:t>
            </a:r>
            <a:r>
              <a:rPr lang="en-US" sz="1400" baseline="-25000" dirty="0">
                <a:solidFill>
                  <a:srgbClr val="A70000"/>
                </a:solidFill>
              </a:rPr>
              <a:t>2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644825" y="5100058"/>
            <a:ext cx="63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accent3">
                    <a:lumMod val="75000"/>
                  </a:schemeClr>
                </a:solidFill>
              </a:rPr>
              <a:t>t + Δt</a:t>
            </a:r>
            <a:r>
              <a:rPr lang="en-US" sz="1400" baseline="-25000" dirty="0" smtClean="0">
                <a:solidFill>
                  <a:schemeClr val="accent3">
                    <a:lumMod val="75000"/>
                  </a:schemeClr>
                </a:solidFill>
              </a:rPr>
              <a:t>1</a:t>
            </a:r>
            <a:endParaRPr lang="en-US" sz="1400" baseline="-250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25418" y="4124620"/>
            <a:ext cx="6375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t + Δt</a:t>
            </a:r>
            <a:r>
              <a:rPr lang="en-US" sz="1400" baseline="-25000" dirty="0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71" name="Title 1"/>
          <p:cNvSpPr>
            <a:spLocks noGrp="1"/>
          </p:cNvSpPr>
          <p:nvPr>
            <p:ph type="title"/>
          </p:nvPr>
        </p:nvSpPr>
        <p:spPr>
          <a:xfrm>
            <a:off x="-82078" y="385805"/>
            <a:ext cx="8229600" cy="666004"/>
          </a:xfrm>
        </p:spPr>
        <p:txBody>
          <a:bodyPr/>
          <a:lstStyle/>
          <a:p>
            <a:r>
              <a:rPr lang="en-US" sz="2400" dirty="0" smtClean="0">
                <a:solidFill>
                  <a:srgbClr val="A9001B"/>
                </a:solidFill>
              </a:rPr>
              <a:t>Biological Data: a network of complex interaction</a:t>
            </a:r>
            <a:endParaRPr lang="en-US" sz="2400" dirty="0">
              <a:solidFill>
                <a:srgbClr val="A9001B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200640" y="1081980"/>
            <a:ext cx="43781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Regulatory mechanisms in molecular biology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55775" y="6481546"/>
            <a:ext cx="50826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Adapted from Braun R,</a:t>
            </a:r>
            <a:r>
              <a:rPr lang="cs-CZ" sz="1200" dirty="0"/>
              <a:t> </a:t>
            </a:r>
            <a:r>
              <a:rPr lang="cs-CZ" sz="1200" i="1" dirty="0" err="1"/>
              <a:t>Adv</a:t>
            </a:r>
            <a:r>
              <a:rPr lang="cs-CZ" sz="1200" i="1" dirty="0"/>
              <a:t> Exp Med </a:t>
            </a:r>
            <a:r>
              <a:rPr lang="cs-CZ" sz="1200" i="1" dirty="0" err="1"/>
              <a:t>Biol</a:t>
            </a:r>
            <a:r>
              <a:rPr lang="cs-CZ" sz="1200" dirty="0"/>
              <a:t>. 2014; 844: 153–187</a:t>
            </a:r>
            <a:r>
              <a:rPr lang="en-US" sz="1200" dirty="0" smtClean="0"/>
              <a:t> 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18965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65" grpId="0"/>
      <p:bldP spid="66" grpId="0"/>
      <p:bldP spid="67" grpId="0"/>
      <p:bldP spid="68" grpId="0"/>
      <p:bldP spid="69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5144" y="155368"/>
            <a:ext cx="6983970" cy="5488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A70000"/>
                </a:solidFill>
              </a:rPr>
              <a:t>Impact of uncertainty in ALS </a:t>
            </a:r>
            <a:r>
              <a:rPr lang="en-US" sz="2800" b="1" dirty="0" err="1" smtClean="0">
                <a:solidFill>
                  <a:srgbClr val="A70000"/>
                </a:solidFill>
              </a:rPr>
              <a:t>translatome</a:t>
            </a:r>
            <a:endParaRPr lang="en-US" sz="3200" dirty="0">
              <a:solidFill>
                <a:srgbClr val="A7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1411" y="1103718"/>
            <a:ext cx="67085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smtClean="0"/>
              <a:t>Quantification of Translating mRNA in Amyotrophic Lateral Sclerosis (ALS): identify proteins that play a specific role in the individual progression of the disease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7632" y="2525061"/>
            <a:ext cx="630014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Isogenic cell line – control lines and with mutation in TDP-43 gene</a:t>
            </a:r>
          </a:p>
          <a:p>
            <a:r>
              <a:rPr lang="en-US" dirty="0"/>
              <a:t>	</a:t>
            </a:r>
            <a:r>
              <a:rPr lang="en-US" dirty="0" smtClean="0"/>
              <a:t> 3 replicated cultures for each condition</a:t>
            </a:r>
          </a:p>
          <a:p>
            <a:r>
              <a:rPr lang="en-US" dirty="0"/>
              <a:t>	</a:t>
            </a:r>
            <a:r>
              <a:rPr lang="en-US" dirty="0" smtClean="0"/>
              <a:t>           - whole cell mRNA</a:t>
            </a:r>
          </a:p>
          <a:p>
            <a:r>
              <a:rPr lang="en-US" dirty="0" smtClean="0"/>
              <a:t>		  - cytoplasmic mRNA</a:t>
            </a:r>
          </a:p>
          <a:p>
            <a:r>
              <a:rPr lang="en-US" dirty="0"/>
              <a:t>	</a:t>
            </a:r>
            <a:r>
              <a:rPr lang="en-US" dirty="0" smtClean="0"/>
              <a:t>	  - ribosomal captured mRNA</a:t>
            </a:r>
          </a:p>
          <a:p>
            <a:r>
              <a:rPr lang="en-US" dirty="0"/>
              <a:t>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2472" y="4324211"/>
            <a:ext cx="8128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Samples are subject to different “timing” within the cell cycles, </a:t>
            </a:r>
            <a:r>
              <a:rPr lang="en-US" dirty="0" err="1" smtClean="0"/>
              <a:t>ubiquitination</a:t>
            </a:r>
            <a:r>
              <a:rPr lang="en-US" dirty="0" smtClean="0"/>
              <a:t> and post transcriptional effect</a:t>
            </a:r>
          </a:p>
          <a:p>
            <a:endParaRPr lang="en-US" dirty="0"/>
          </a:p>
          <a:p>
            <a:r>
              <a:rPr lang="en-US" dirty="0" smtClean="0"/>
              <a:t>High complexity but very low sample size</a:t>
            </a:r>
          </a:p>
          <a:p>
            <a:endParaRPr lang="en-US" dirty="0"/>
          </a:p>
          <a:p>
            <a:r>
              <a:rPr lang="en-US" dirty="0" smtClean="0"/>
              <a:t>Uncertainty needs to be evaluated together with the transcripts abundance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27934" y="6242887"/>
            <a:ext cx="19059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US" sz="1400" dirty="0" smtClean="0"/>
              <a:t>. </a:t>
            </a:r>
            <a:r>
              <a:rPr lang="en-US" sz="1400" dirty="0" err="1" smtClean="0"/>
              <a:t>Hautbergue</a:t>
            </a:r>
            <a:r>
              <a:rPr lang="en-US" sz="1400" dirty="0" smtClean="0"/>
              <a:t> et al.</a:t>
            </a:r>
          </a:p>
          <a:p>
            <a:r>
              <a:rPr lang="en-US" sz="1400" dirty="0" smtClean="0"/>
              <a:t>        ( in progress)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463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5144" y="155368"/>
            <a:ext cx="6983970" cy="54882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smtClean="0">
                <a:solidFill>
                  <a:srgbClr val="A70000"/>
                </a:solidFill>
              </a:rPr>
              <a:t>Impact of uncertainty in ALS </a:t>
            </a:r>
            <a:r>
              <a:rPr lang="en-US" sz="2800" b="1" dirty="0" err="1" smtClean="0">
                <a:solidFill>
                  <a:srgbClr val="A70000"/>
                </a:solidFill>
              </a:rPr>
              <a:t>translatome</a:t>
            </a:r>
            <a:endParaRPr lang="en-US" sz="3200" dirty="0">
              <a:solidFill>
                <a:srgbClr val="A7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144" y="704191"/>
            <a:ext cx="77725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Quantification of Translating mRNA in Amyotrophic Lateral Sclerosis (ALS) </a:t>
            </a:r>
          </a:p>
          <a:p>
            <a:pPr algn="just"/>
            <a:endParaRPr lang="en-US" dirty="0" smtClean="0"/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Strong presence of Alternative Splicing witch produce </a:t>
            </a:r>
            <a:r>
              <a:rPr lang="en-US" b="1" dirty="0" smtClean="0"/>
              <a:t>multiple  mRNA transcripts</a:t>
            </a:r>
            <a:r>
              <a:rPr lang="en-US" dirty="0" smtClean="0"/>
              <a:t>;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regulate gene expression in </a:t>
            </a:r>
            <a:r>
              <a:rPr lang="en-US" b="1" dirty="0" smtClean="0"/>
              <a:t>response to environmental stimuli</a:t>
            </a:r>
            <a:r>
              <a:rPr lang="en-US" dirty="0" smtClean="0"/>
              <a:t> and developmental changes;</a:t>
            </a:r>
          </a:p>
          <a:p>
            <a:pPr marL="285750" indent="-285750" algn="just">
              <a:buFont typeface="Arial"/>
              <a:buChar char="•"/>
            </a:pPr>
            <a:r>
              <a:rPr lang="en-US" dirty="0" smtClean="0"/>
              <a:t>Regulation </a:t>
            </a:r>
            <a:r>
              <a:rPr lang="en-US" dirty="0"/>
              <a:t>of gene expression after transcription and </a:t>
            </a:r>
            <a:r>
              <a:rPr lang="en-US" b="1" dirty="0"/>
              <a:t>before </a:t>
            </a:r>
            <a:r>
              <a:rPr lang="en-US" b="1" dirty="0" smtClean="0"/>
              <a:t>translation</a:t>
            </a:r>
            <a:r>
              <a:rPr lang="en-US" dirty="0" smtClean="0"/>
              <a:t>;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41" y="2915327"/>
            <a:ext cx="7651226" cy="2364960"/>
          </a:xfrm>
          <a:prstGeom prst="rect">
            <a:avLst/>
          </a:prstGeom>
        </p:spPr>
      </p:pic>
      <p:grpSp>
        <p:nvGrpSpPr>
          <p:cNvPr id="80" name="Group 79"/>
          <p:cNvGrpSpPr/>
          <p:nvPr/>
        </p:nvGrpSpPr>
        <p:grpSpPr>
          <a:xfrm>
            <a:off x="1148321" y="5332769"/>
            <a:ext cx="6769356" cy="1477548"/>
            <a:chOff x="48004" y="4989887"/>
            <a:chExt cx="6769356" cy="1477548"/>
          </a:xfrm>
        </p:grpSpPr>
        <p:grpSp>
          <p:nvGrpSpPr>
            <p:cNvPr id="81" name="Group 80"/>
            <p:cNvGrpSpPr/>
            <p:nvPr/>
          </p:nvGrpSpPr>
          <p:grpSpPr>
            <a:xfrm>
              <a:off x="48004" y="4989887"/>
              <a:ext cx="6769356" cy="1477548"/>
              <a:chOff x="48004" y="2904123"/>
              <a:chExt cx="6769356" cy="1477548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48004" y="3181343"/>
                <a:ext cx="6769356" cy="1200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Protein transport/ localization	4.1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5.9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4.9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1.8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1.5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5.3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-</a:t>
                </a:r>
                <a:endParaRPr lang="en-GB" sz="600" dirty="0">
                  <a:solidFill>
                    <a:srgbClr val="008000"/>
                  </a:solidFill>
                  <a:latin typeface="Arial"/>
                  <a:cs typeface="Arial"/>
                </a:endParaRPr>
              </a:p>
              <a:p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Protein degradation/ ubiquitin	3.3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4.0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14.4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4.7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12.9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	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2.6</a:t>
                </a:r>
                <a:endParaRPr lang="en-GB" sz="600" dirty="0">
                  <a:solidFill>
                    <a:srgbClr val="0000FF"/>
                  </a:solidFill>
                  <a:latin typeface="Arial"/>
                  <a:cs typeface="Arial"/>
                </a:endParaRPr>
              </a:p>
              <a:p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RNA splicing/ processing	3.2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1.4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4.2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3.5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4.7</a:t>
                </a:r>
              </a:p>
              <a:p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Cell death/ apoptosis		1.7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3.1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6.1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2.7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4.8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3.6</a:t>
                </a:r>
                <a:endParaRPr lang="en-GB" sz="600" dirty="0">
                  <a:solidFill>
                    <a:srgbClr val="0000FF"/>
                  </a:solidFill>
                  <a:latin typeface="Arial"/>
                  <a:cs typeface="Arial"/>
                </a:endParaRPr>
              </a:p>
              <a:p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Cell cycle 			1.5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6.0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8.9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8.3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9.3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3.1</a:t>
                </a:r>
                <a:endParaRPr lang="en-GB" sz="600" dirty="0">
                  <a:solidFill>
                    <a:srgbClr val="008000"/>
                  </a:solidFill>
                  <a:latin typeface="Arial"/>
                  <a:cs typeface="Arial"/>
                </a:endParaRPr>
              </a:p>
              <a:p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Phosphorylation 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	2.4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3.8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2.1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4.5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3.3</a:t>
                </a:r>
                <a:endParaRPr lang="en-GB" sz="600" dirty="0">
                  <a:solidFill>
                    <a:srgbClr val="008000"/>
                  </a:solidFill>
                  <a:latin typeface="Arial"/>
                  <a:cs typeface="Arial"/>
                </a:endParaRPr>
              </a:p>
              <a:p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RNAPII transcription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	1.8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2.4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2.6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2.4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1.6</a:t>
                </a:r>
                <a:endParaRPr lang="en-GB" sz="600" dirty="0">
                  <a:solidFill>
                    <a:srgbClr val="008000"/>
                  </a:solidFill>
                  <a:latin typeface="Arial"/>
                  <a:cs typeface="Arial"/>
                </a:endParaRPr>
              </a:p>
              <a:p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RNA export &amp; transport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	1.9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1.6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1.6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Hexose metabolic process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2.5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1.9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-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Aerobic respiration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2.0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2.6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-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tRNA aminocylation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	1.7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3.5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-</a:t>
                </a:r>
              </a:p>
              <a:p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Neuron differentiation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	1.9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 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-		</a:t>
                </a:r>
                <a:r>
                  <a:rPr lang="en-GB" sz="600" dirty="0">
                    <a:solidFill>
                      <a:srgbClr val="0000FF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008000"/>
                    </a:solidFill>
                    <a:latin typeface="Arial"/>
                    <a:cs typeface="Arial"/>
                  </a:rPr>
                  <a:t>-	</a:t>
                </a:r>
                <a:r>
                  <a:rPr lang="en-GB" sz="600" dirty="0">
                    <a:solidFill>
                      <a:srgbClr val="FF0000"/>
                    </a:solidFill>
                    <a:latin typeface="Arial"/>
                    <a:cs typeface="Arial"/>
                  </a:rPr>
                  <a:t>-</a:t>
                </a: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2198551" y="2904123"/>
                <a:ext cx="63447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00" dirty="0" smtClean="0">
                    <a:latin typeface="Arial"/>
                    <a:cs typeface="Arial"/>
                  </a:rPr>
                  <a:t>log</a:t>
                </a:r>
                <a:r>
                  <a:rPr lang="en-GB" sz="600" baseline="-25000" dirty="0" smtClean="0">
                    <a:latin typeface="Arial"/>
                    <a:cs typeface="Arial"/>
                  </a:rPr>
                  <a:t>2</a:t>
                </a:r>
                <a:r>
                  <a:rPr lang="en-GB" sz="600" dirty="0" smtClean="0">
                    <a:latin typeface="Arial"/>
                    <a:cs typeface="Arial"/>
                  </a:rPr>
                  <a:t> FC &gt; 1.0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4032583" y="2904123"/>
                <a:ext cx="63447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00" dirty="0" smtClean="0">
                    <a:latin typeface="Arial"/>
                    <a:cs typeface="Arial"/>
                  </a:rPr>
                  <a:t>log</a:t>
                </a:r>
                <a:r>
                  <a:rPr lang="en-GB" sz="600" baseline="-25000" dirty="0" smtClean="0">
                    <a:latin typeface="Arial"/>
                    <a:cs typeface="Arial"/>
                  </a:rPr>
                  <a:t>2</a:t>
                </a:r>
                <a:r>
                  <a:rPr lang="en-GB" sz="600" dirty="0" smtClean="0">
                    <a:latin typeface="Arial"/>
                    <a:cs typeface="Arial"/>
                  </a:rPr>
                  <a:t> FC &gt; 1.5</a:t>
                </a: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5877180" y="2904123"/>
                <a:ext cx="57030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600" dirty="0" smtClean="0">
                    <a:latin typeface="Arial"/>
                    <a:cs typeface="Arial"/>
                  </a:rPr>
                  <a:t>log</a:t>
                </a:r>
                <a:r>
                  <a:rPr lang="en-GB" sz="600" baseline="-25000" dirty="0" smtClean="0">
                    <a:latin typeface="Arial"/>
                    <a:cs typeface="Arial"/>
                  </a:rPr>
                  <a:t>2</a:t>
                </a:r>
                <a:r>
                  <a:rPr lang="en-GB" sz="600" dirty="0" smtClean="0">
                    <a:latin typeface="Arial"/>
                    <a:cs typeface="Arial"/>
                  </a:rPr>
                  <a:t> FC &gt; 3</a:t>
                </a:r>
              </a:p>
            </p:txBody>
          </p:sp>
          <p:cxnSp>
            <p:nvCxnSpPr>
              <p:cNvPr id="87" name="Straight Connector 86"/>
              <p:cNvCxnSpPr/>
              <p:nvPr/>
            </p:nvCxnSpPr>
            <p:spPr>
              <a:xfrm>
                <a:off x="1937023" y="3191198"/>
                <a:ext cx="1151353" cy="0"/>
              </a:xfrm>
              <a:prstGeom prst="line">
                <a:avLst/>
              </a:prstGeom>
              <a:ln w="31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3765823" y="3191198"/>
                <a:ext cx="1151353" cy="0"/>
              </a:xfrm>
              <a:prstGeom prst="line">
                <a:avLst/>
              </a:prstGeom>
              <a:ln w="31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5584463" y="3191198"/>
                <a:ext cx="1151353" cy="0"/>
              </a:xfrm>
              <a:prstGeom prst="line">
                <a:avLst/>
              </a:prstGeom>
              <a:ln w="3175" cmpd="sng"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TextBox 81"/>
            <p:cNvSpPr txBox="1"/>
            <p:nvPr/>
          </p:nvSpPr>
          <p:spPr>
            <a:xfrm>
              <a:off x="608658" y="5036560"/>
              <a:ext cx="864339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" dirty="0">
                  <a:latin typeface="Arial"/>
                  <a:cs typeface="Arial"/>
                </a:rPr>
                <a:t>Enrichment Scores: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587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88622" y="938405"/>
            <a:ext cx="7547033" cy="2077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GB" sz="1800" dirty="0" err="1" smtClean="0"/>
              <a:t>hPSCs</a:t>
            </a:r>
            <a:r>
              <a:rPr lang="en-GB" sz="1800" dirty="0" smtClean="0"/>
              <a:t> in culture acquire mutation in their genome. Using Inhibitors in culture medium  and specific culture protocols, can improve the proliferation of cell carrying CNVs.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endParaRPr lang="en-GB" sz="1800" dirty="0"/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GB" sz="1800" dirty="0" smtClean="0"/>
              <a:t>In clinical grade line it is required ABSENCE of CNVs for cell therapy. This is very difficult to obtain. Limitations in advances in the field.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16407" y="3199369"/>
            <a:ext cx="62918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 smtClean="0"/>
              <a:t>How do we quantify the mutation burden of </a:t>
            </a:r>
            <a:r>
              <a:rPr lang="en-US" sz="2000" b="1" dirty="0" err="1" smtClean="0"/>
              <a:t>hPSCs</a:t>
            </a:r>
            <a:r>
              <a:rPr lang="en-US" sz="2000" b="1" dirty="0" smtClean="0"/>
              <a:t> in culture and </a:t>
            </a:r>
            <a:r>
              <a:rPr lang="en-US" sz="2000" b="1" dirty="0"/>
              <a:t>h</a:t>
            </a:r>
            <a:r>
              <a:rPr lang="en-US" sz="2000" b="1" dirty="0" smtClean="0"/>
              <a:t>ow we can </a:t>
            </a:r>
            <a:r>
              <a:rPr lang="en-US" sz="2000" b="1" dirty="0" err="1" smtClean="0"/>
              <a:t>minimise</a:t>
            </a:r>
            <a:r>
              <a:rPr lang="en-US" sz="2000" b="1" dirty="0" smtClean="0"/>
              <a:t> it? </a:t>
            </a:r>
            <a:endParaRPr lang="en-US" sz="2000" b="1" dirty="0"/>
          </a:p>
          <a:p>
            <a:pPr marL="342900" indent="-342900">
              <a:buFont typeface="+mj-lt"/>
              <a:buAutoNum type="arabicPeriod"/>
            </a:pPr>
            <a:endParaRPr lang="en-US" sz="2000" b="1" dirty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/>
              <a:t>How can we identify functional significant genetic and epigenetic variants during  </a:t>
            </a:r>
            <a:r>
              <a:rPr lang="en-US" sz="2000" b="1" dirty="0" err="1" smtClean="0"/>
              <a:t>hPSCs</a:t>
            </a:r>
            <a:r>
              <a:rPr lang="en-US" sz="2000" b="1" dirty="0" smtClean="0"/>
              <a:t> production for efficient translational use at individual bases</a:t>
            </a:r>
            <a:r>
              <a:rPr lang="en-US" sz="2000" b="1" dirty="0"/>
              <a:t>? </a:t>
            </a:r>
            <a:endParaRPr lang="en-US" sz="2000" b="1" dirty="0" smtClean="0"/>
          </a:p>
          <a:p>
            <a:pPr marL="342900" indent="-342900">
              <a:buFont typeface="+mj-lt"/>
              <a:buAutoNum type="arabicPeriod"/>
            </a:pPr>
            <a:endParaRPr lang="en-US" sz="2000" b="1" dirty="0" smtClean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/>
              <a:t>Are </a:t>
            </a:r>
            <a:r>
              <a:rPr lang="en-US" sz="2000" b="1" dirty="0"/>
              <a:t>there somatic signatures that can help to identify mutagenesis</a:t>
            </a:r>
            <a:r>
              <a:rPr lang="en-US" sz="2000" b="1" dirty="0" smtClean="0"/>
              <a:t>?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/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/>
              <a:t>Are some lines better at making specific cell types?</a:t>
            </a:r>
          </a:p>
          <a:p>
            <a:pPr marL="342900" indent="-342900">
              <a:buFont typeface="+mj-lt"/>
              <a:buAutoNum type="arabicPeriod"/>
            </a:pPr>
            <a:endParaRPr lang="en-US" sz="2000" b="1" dirty="0" smtClean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88622" y="298101"/>
            <a:ext cx="63424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 smtClean="0">
                <a:solidFill>
                  <a:srgbClr val="A70000"/>
                </a:solidFill>
              </a:rPr>
              <a:t>Stem Cell therapy using </a:t>
            </a:r>
            <a:r>
              <a:rPr lang="en-US" sz="2000" b="0" dirty="0" err="1" smtClean="0">
                <a:solidFill>
                  <a:srgbClr val="A70000"/>
                </a:solidFill>
              </a:rPr>
              <a:t>hPluripotent</a:t>
            </a:r>
            <a:r>
              <a:rPr lang="en-US" sz="2000" b="0" dirty="0" smtClean="0">
                <a:solidFill>
                  <a:srgbClr val="A70000"/>
                </a:solidFill>
              </a:rPr>
              <a:t> Stem Cells</a:t>
            </a:r>
            <a:endParaRPr lang="en-US" sz="2000" b="0" dirty="0">
              <a:solidFill>
                <a:srgbClr val="A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47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5008" y="202819"/>
            <a:ext cx="5544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b="1" dirty="0">
                <a:solidFill>
                  <a:srgbClr val="A70000"/>
                </a:solidFill>
              </a:rPr>
              <a:t>How do </a:t>
            </a:r>
            <a:r>
              <a:rPr lang="en-US" sz="2000" b="1" dirty="0" smtClean="0">
                <a:solidFill>
                  <a:srgbClr val="A70000"/>
                </a:solidFill>
              </a:rPr>
              <a:t>we identify the mutation burden in culture and how we can </a:t>
            </a:r>
            <a:r>
              <a:rPr lang="en-US" sz="2000" b="1" dirty="0" err="1" smtClean="0">
                <a:solidFill>
                  <a:srgbClr val="A70000"/>
                </a:solidFill>
              </a:rPr>
              <a:t>minimise</a:t>
            </a:r>
            <a:r>
              <a:rPr lang="en-US" sz="2000" b="1" dirty="0" smtClean="0">
                <a:solidFill>
                  <a:srgbClr val="A70000"/>
                </a:solidFill>
              </a:rPr>
              <a:t> it? </a:t>
            </a:r>
            <a:endParaRPr lang="en-US" sz="2000" b="1" dirty="0">
              <a:solidFill>
                <a:srgbClr val="A7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335" y="1178463"/>
            <a:ext cx="8384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Estimating mutation rate in different culture condition using whole genome sequencing 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7777387" y="6293465"/>
            <a:ext cx="1222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In collaboration with the Sanger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684"/>
            <a:ext cx="9144000" cy="442918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27335" y="6196872"/>
            <a:ext cx="7402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Whole genome sequencing; mRNA sequencing; DNA methylation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13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17636" y="249312"/>
            <a:ext cx="60146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sz="2000" b="1" dirty="0">
                <a:solidFill>
                  <a:srgbClr val="A70000"/>
                </a:solidFill>
              </a:rPr>
              <a:t>How can we identify functional significant genetic and epigenetic </a:t>
            </a:r>
            <a:r>
              <a:rPr lang="en-US" sz="2000" b="1" dirty="0" smtClean="0">
                <a:solidFill>
                  <a:srgbClr val="A70000"/>
                </a:solidFill>
              </a:rPr>
              <a:t>variants? </a:t>
            </a:r>
            <a:endParaRPr lang="en-US" sz="2000" b="1" dirty="0">
              <a:solidFill>
                <a:srgbClr val="A7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0849" y="1106405"/>
            <a:ext cx="76725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ISCI project identified areas of “hot spots” in the genome by studying stem cell lines from different population – We could </a:t>
            </a:r>
            <a:r>
              <a:rPr lang="en-US" sz="2000" dirty="0"/>
              <a:t>u</a:t>
            </a:r>
            <a:r>
              <a:rPr lang="en-US" sz="2000" dirty="0" smtClean="0"/>
              <a:t>se the information as </a:t>
            </a:r>
            <a:r>
              <a:rPr lang="en-US" sz="2000" i="1" dirty="0" smtClean="0"/>
              <a:t>a prior</a:t>
            </a:r>
            <a:r>
              <a:rPr lang="en-US" sz="2000" dirty="0" smtClean="0"/>
              <a:t> to rank the impact of CNVs if we notice obvious difference in mutation burden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00823" y="2327406"/>
            <a:ext cx="1743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Genetic variants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65" y="1031813"/>
            <a:ext cx="7785609" cy="563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94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155765" y="1597531"/>
            <a:ext cx="1999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Epigenetic variants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85" y="106686"/>
            <a:ext cx="5162449" cy="661708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69080" y="2033094"/>
            <a:ext cx="31105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dirty="0" smtClean="0"/>
              <a:t>In low </a:t>
            </a:r>
            <a:r>
              <a:rPr lang="en-GB" dirty="0"/>
              <a:t>oxygen </a:t>
            </a:r>
            <a:r>
              <a:rPr lang="en-GB" dirty="0" smtClean="0"/>
              <a:t>there is show </a:t>
            </a:r>
            <a:r>
              <a:rPr lang="en-GB" dirty="0"/>
              <a:t>a small </a:t>
            </a:r>
            <a:r>
              <a:rPr lang="en-GB" dirty="0" smtClean="0"/>
              <a:t>decrease </a:t>
            </a:r>
            <a:r>
              <a:rPr lang="en-GB" dirty="0"/>
              <a:t>in methylation, </a:t>
            </a:r>
            <a:r>
              <a:rPr lang="en-GB" dirty="0" smtClean="0"/>
              <a:t>This </a:t>
            </a:r>
            <a:r>
              <a:rPr lang="en-GB" dirty="0"/>
              <a:t>decrease in methylation is </a:t>
            </a:r>
            <a:r>
              <a:rPr lang="en-GB" dirty="0" smtClean="0"/>
              <a:t>reversible.</a:t>
            </a:r>
          </a:p>
          <a:p>
            <a:pPr marL="285750" indent="-285750">
              <a:buFont typeface="Arial"/>
              <a:buChar char="•"/>
            </a:pPr>
            <a:endParaRPr lang="en-GB" dirty="0"/>
          </a:p>
          <a:p>
            <a:pPr marL="285750" indent="-285750">
              <a:buFont typeface="Arial"/>
              <a:buChar char="•"/>
            </a:pPr>
            <a:r>
              <a:rPr lang="en-GB" dirty="0" smtClean="0"/>
              <a:t>Hyper-methylation in promoter regions of </a:t>
            </a:r>
            <a:r>
              <a:rPr lang="en-GB" dirty="0" err="1" smtClean="0"/>
              <a:t>subclones</a:t>
            </a:r>
            <a:r>
              <a:rPr lang="en-GB" dirty="0"/>
              <a:t> </a:t>
            </a:r>
            <a:r>
              <a:rPr lang="en-GB" dirty="0" smtClean="0"/>
              <a:t>of one 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65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8-29 at 09.19.3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" b="45328"/>
          <a:stretch/>
        </p:blipFill>
        <p:spPr>
          <a:xfrm>
            <a:off x="1536989" y="1046386"/>
            <a:ext cx="5410658" cy="13991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82999" y="2498535"/>
            <a:ext cx="3589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 smtClean="0"/>
              <a:t>Alexandrov</a:t>
            </a:r>
            <a:r>
              <a:rPr lang="en-US" sz="1200" i="1" dirty="0" smtClean="0"/>
              <a:t> and </a:t>
            </a:r>
            <a:r>
              <a:rPr lang="en-US" sz="1200" i="1" dirty="0" err="1" smtClean="0"/>
              <a:t>Nik-Zainal</a:t>
            </a:r>
            <a:r>
              <a:rPr lang="en-US" sz="1200" i="1" dirty="0" smtClean="0"/>
              <a:t> et. al. Nature 2013, </a:t>
            </a:r>
            <a:r>
              <a:rPr lang="en-US" sz="1200" i="1" dirty="0" err="1" smtClean="0"/>
              <a:t>vol</a:t>
            </a:r>
            <a:r>
              <a:rPr lang="en-US" sz="1200" i="1" dirty="0" smtClean="0"/>
              <a:t> 500</a:t>
            </a:r>
            <a:endParaRPr lang="en-US" sz="1200" i="1" dirty="0"/>
          </a:p>
        </p:txBody>
      </p:sp>
      <p:sp>
        <p:nvSpPr>
          <p:cNvPr id="6" name="Rectangle 5"/>
          <p:cNvSpPr/>
          <p:nvPr/>
        </p:nvSpPr>
        <p:spPr>
          <a:xfrm>
            <a:off x="730036" y="81554"/>
            <a:ext cx="54981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sz="2000" b="1" dirty="0">
                <a:solidFill>
                  <a:srgbClr val="C0504D"/>
                </a:solidFill>
              </a:rPr>
              <a:t>Are there somatic </a:t>
            </a:r>
            <a:r>
              <a:rPr lang="en-US" sz="2000" b="1" dirty="0" smtClean="0">
                <a:solidFill>
                  <a:srgbClr val="C0504D"/>
                </a:solidFill>
              </a:rPr>
              <a:t>mutation signatures </a:t>
            </a:r>
            <a:r>
              <a:rPr lang="en-US" sz="2000" b="1" dirty="0">
                <a:solidFill>
                  <a:srgbClr val="C0504D"/>
                </a:solidFill>
              </a:rPr>
              <a:t>that can help to identify </a:t>
            </a:r>
            <a:r>
              <a:rPr lang="en-US" sz="2000" b="1" dirty="0" smtClean="0">
                <a:solidFill>
                  <a:srgbClr val="C0504D"/>
                </a:solidFill>
              </a:rPr>
              <a:t>mutagenesis in </a:t>
            </a:r>
            <a:r>
              <a:rPr lang="en-US" sz="2000" b="1" dirty="0" err="1" smtClean="0">
                <a:solidFill>
                  <a:srgbClr val="C0504D"/>
                </a:solidFill>
              </a:rPr>
              <a:t>hPSCs</a:t>
            </a:r>
            <a:r>
              <a:rPr lang="en-US" sz="2000" b="1" dirty="0" smtClean="0">
                <a:solidFill>
                  <a:srgbClr val="C0504D"/>
                </a:solidFill>
              </a:rPr>
              <a:t>?</a:t>
            </a:r>
            <a:endParaRPr lang="en-US" sz="2000" b="1" dirty="0">
              <a:solidFill>
                <a:srgbClr val="C0504D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45882" y="2853777"/>
            <a:ext cx="48436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Somatic mutations are divided into six sub-groups</a:t>
            </a:r>
          </a:p>
          <a:p>
            <a:endParaRPr lang="en-US" dirty="0"/>
          </a:p>
          <a:p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1095418" y="3453941"/>
            <a:ext cx="677858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C:G &gt; A:T </a:t>
            </a:r>
          </a:p>
          <a:p>
            <a:r>
              <a:rPr lang="en-US" b="1" dirty="0" smtClean="0"/>
              <a:t>C:G &gt; G:C </a:t>
            </a:r>
          </a:p>
          <a:p>
            <a:r>
              <a:rPr lang="en-US" b="1" dirty="0" smtClean="0"/>
              <a:t>C:G &gt; T:A </a:t>
            </a:r>
          </a:p>
          <a:p>
            <a:r>
              <a:rPr lang="en-US" b="1" dirty="0" smtClean="0"/>
              <a:t>T:A &gt; A:T</a:t>
            </a:r>
          </a:p>
          <a:p>
            <a:r>
              <a:rPr lang="en-US" b="1" dirty="0" smtClean="0"/>
              <a:t>T:A &gt; C:G</a:t>
            </a:r>
          </a:p>
          <a:p>
            <a:r>
              <a:rPr lang="en-US" b="1" dirty="0" smtClean="0"/>
              <a:t>T:A &gt; G:C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2483000" y="3527136"/>
            <a:ext cx="61492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 Each group has a probability </a:t>
            </a:r>
            <a:r>
              <a:rPr lang="en-US" i="1" dirty="0" smtClean="0"/>
              <a:t>p</a:t>
            </a:r>
            <a:r>
              <a:rPr lang="en-US" i="1" baseline="-25000" dirty="0" smtClean="0"/>
              <a:t>i  </a:t>
            </a:r>
            <a:r>
              <a:rPr lang="en-US" dirty="0" smtClean="0"/>
              <a:t>to occur, that are discrete and independent. Each genome will also be treated separately.</a:t>
            </a:r>
          </a:p>
          <a:p>
            <a:endParaRPr lang="en-US" dirty="0" smtClean="0"/>
          </a:p>
          <a:p>
            <a:r>
              <a:rPr lang="en-US" dirty="0" smtClean="0"/>
              <a:t>2. We assume that a number of N processes (P) can cause one of the six the mutation type.</a:t>
            </a:r>
            <a:endParaRPr lang="en-US" i="1" dirty="0" smtClean="0"/>
          </a:p>
          <a:p>
            <a:endParaRPr lang="en-US" i="1" dirty="0"/>
          </a:p>
          <a:p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2506542" y="5049624"/>
            <a:ext cx="63983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3. </a:t>
            </a:r>
            <a:r>
              <a:rPr lang="en-US" i="1" dirty="0" smtClean="0"/>
              <a:t>p1i</a:t>
            </a:r>
            <a:r>
              <a:rPr lang="en-US" dirty="0" smtClean="0"/>
              <a:t> is the probability of process P1 to cause the mutation feature corresponding to the </a:t>
            </a:r>
            <a:r>
              <a:rPr lang="en-US" i="1" dirty="0" err="1" smtClean="0"/>
              <a:t>i-th</a:t>
            </a:r>
            <a:r>
              <a:rPr lang="en-US" dirty="0" smtClean="0"/>
              <a:t> type 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506543" y="5767299"/>
            <a:ext cx="5980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4. The matrix that is then created is transformed to segregate out noise using a technique called Minimum Noise  Fraction Transformation.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57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44" y="672353"/>
            <a:ext cx="7882264" cy="589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17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9 at 09.44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5888"/>
            <a:ext cx="9144000" cy="57221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9496" y="202997"/>
            <a:ext cx="608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sz="2000" b="1" dirty="0">
                <a:solidFill>
                  <a:srgbClr val="C0504D"/>
                </a:solidFill>
              </a:rPr>
              <a:t>Are some lines better at making specific cell types?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6" y="836712"/>
            <a:ext cx="3114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800" dirty="0" smtClean="0"/>
              <a:t>RNA-</a:t>
            </a:r>
            <a:r>
              <a:rPr lang="en-GB" sz="1800" dirty="0" err="1" smtClean="0"/>
              <a:t>Seq</a:t>
            </a:r>
            <a:r>
              <a:rPr lang="en-GB" sz="1800" dirty="0" smtClean="0"/>
              <a:t> analysis of </a:t>
            </a:r>
            <a:r>
              <a:rPr lang="en-GB" sz="1800" dirty="0" err="1" smtClean="0"/>
              <a:t>subclones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2877579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1585" y="1358678"/>
            <a:ext cx="821003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Arial"/>
              <a:buChar char="•"/>
            </a:pPr>
            <a:r>
              <a:rPr lang="en-US" sz="2000" dirty="0"/>
              <a:t>Introduction </a:t>
            </a:r>
            <a:r>
              <a:rPr lang="en-US" sz="2000" dirty="0" smtClean="0"/>
              <a:t>and challenges, </a:t>
            </a:r>
          </a:p>
          <a:p>
            <a:pPr lvl="0"/>
            <a:r>
              <a:rPr lang="en-US" sz="2000" dirty="0" smtClean="0"/>
              <a:t>	</a:t>
            </a:r>
            <a:r>
              <a:rPr lang="en-US" sz="2000" dirty="0"/>
              <a:t>	</a:t>
            </a:r>
            <a:r>
              <a:rPr lang="en-US" sz="2000" dirty="0" smtClean="0"/>
              <a:t>why </a:t>
            </a:r>
            <a:r>
              <a:rPr lang="en-US" sz="2000" dirty="0"/>
              <a:t>we </a:t>
            </a:r>
            <a:r>
              <a:rPr lang="en-US" sz="2000" dirty="0" smtClean="0"/>
              <a:t>can look </a:t>
            </a:r>
            <a:r>
              <a:rPr lang="en-US" sz="2000" dirty="0"/>
              <a:t>at biology </a:t>
            </a:r>
            <a:r>
              <a:rPr lang="en-US" sz="2000" dirty="0" smtClean="0"/>
              <a:t>as </a:t>
            </a:r>
            <a:r>
              <a:rPr lang="en-US" sz="2000" dirty="0"/>
              <a:t>networks</a:t>
            </a:r>
            <a:endParaRPr lang="en-GB" sz="2000" dirty="0"/>
          </a:p>
          <a:p>
            <a:endParaRPr lang="en-GB" sz="2000" dirty="0"/>
          </a:p>
          <a:p>
            <a:pPr marL="342900" indent="-342900">
              <a:buFont typeface="Arial"/>
              <a:buChar char="•"/>
            </a:pPr>
            <a:r>
              <a:rPr lang="en-GB" sz="2000" dirty="0" smtClean="0"/>
              <a:t>R</a:t>
            </a:r>
            <a:r>
              <a:rPr lang="en-US" sz="2000" dirty="0" smtClean="0"/>
              <a:t>ole of </a:t>
            </a:r>
            <a:r>
              <a:rPr lang="en-US" sz="2000" dirty="0"/>
              <a:t>uncertainty </a:t>
            </a:r>
            <a:r>
              <a:rPr lang="en-US" sz="2000" dirty="0" smtClean="0"/>
              <a:t>in biology</a:t>
            </a:r>
          </a:p>
          <a:p>
            <a:pPr marL="342900" indent="-342900">
              <a:buFont typeface="Arial"/>
              <a:buChar char="•"/>
            </a:pPr>
            <a:endParaRPr lang="en-GB" sz="2000" dirty="0"/>
          </a:p>
          <a:p>
            <a:pPr marL="342900" lvl="0" indent="-342900">
              <a:buFont typeface="Arial"/>
              <a:buChar char="•"/>
            </a:pPr>
            <a:r>
              <a:rPr lang="en-US" sz="2000" dirty="0" smtClean="0"/>
              <a:t>Identify </a:t>
            </a:r>
            <a:r>
              <a:rPr lang="en-US" sz="2000" dirty="0"/>
              <a:t>different components of the biological network  </a:t>
            </a:r>
            <a:endParaRPr lang="en-GB" sz="2000" dirty="0"/>
          </a:p>
          <a:p>
            <a:pPr lvl="0"/>
            <a:r>
              <a:rPr lang="en-US" sz="2000" dirty="0" smtClean="0"/>
              <a:t>		GRASPS </a:t>
            </a:r>
            <a:r>
              <a:rPr lang="en-US" sz="2000" dirty="0"/>
              <a:t>and the prospect of the </a:t>
            </a:r>
            <a:r>
              <a:rPr lang="en-US" sz="2000" dirty="0" err="1"/>
              <a:t>translatome</a:t>
            </a:r>
            <a:endParaRPr lang="en-GB" sz="2000" dirty="0"/>
          </a:p>
          <a:p>
            <a:r>
              <a:rPr lang="en-US" sz="2000" dirty="0"/>
              <a:t> </a:t>
            </a:r>
            <a:endParaRPr lang="en-GB" sz="2000" dirty="0"/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Going deeper in the cell</a:t>
            </a:r>
            <a:endParaRPr lang="en-GB" sz="2000" dirty="0"/>
          </a:p>
          <a:p>
            <a:r>
              <a:rPr lang="en-US" sz="2000" dirty="0" smtClean="0"/>
              <a:t>	</a:t>
            </a:r>
            <a:r>
              <a:rPr lang="en-US" sz="2000" dirty="0"/>
              <a:t> </a:t>
            </a:r>
            <a:r>
              <a:rPr lang="en-GB" sz="2000" dirty="0"/>
              <a:t>	</a:t>
            </a:r>
            <a:r>
              <a:rPr lang="en-US" sz="2000" dirty="0" smtClean="0"/>
              <a:t>genetic </a:t>
            </a:r>
            <a:r>
              <a:rPr lang="en-US" sz="2000" dirty="0"/>
              <a:t>variability </a:t>
            </a:r>
            <a:r>
              <a:rPr lang="en-US" sz="2000" dirty="0" smtClean="0"/>
              <a:t>in human PSCs</a:t>
            </a:r>
            <a:endParaRPr lang="en-GB" sz="2000" dirty="0"/>
          </a:p>
          <a:p>
            <a:r>
              <a:rPr lang="en-US" sz="2000" dirty="0"/>
              <a:t> </a:t>
            </a:r>
            <a:endParaRPr lang="en-GB" sz="2000" dirty="0"/>
          </a:p>
          <a:p>
            <a:pPr marL="342900" lvl="0" indent="-342900">
              <a:buFont typeface="Arial"/>
              <a:buChar char="•"/>
            </a:pPr>
            <a:r>
              <a:rPr lang="en-US" sz="2000" dirty="0"/>
              <a:t>DATA integration models</a:t>
            </a:r>
            <a:endParaRPr lang="en-GB" sz="2000" dirty="0"/>
          </a:p>
          <a:p>
            <a:r>
              <a:rPr lang="en-US" sz="2000" dirty="0"/>
              <a:t> </a:t>
            </a:r>
            <a:endParaRPr lang="en-GB" sz="2000" dirty="0"/>
          </a:p>
          <a:p>
            <a:pPr marL="342900" lvl="0" indent="-342900">
              <a:buFont typeface="Arial"/>
              <a:buChar char="•"/>
            </a:pPr>
            <a:r>
              <a:rPr lang="en-US" sz="2000" dirty="0" smtClean="0"/>
              <a:t>Conclusion and open questions..</a:t>
            </a:r>
            <a:endParaRPr lang="en-GB" sz="2000" dirty="0"/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82247" y="588894"/>
            <a:ext cx="8229600" cy="62056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A70000"/>
                </a:solidFill>
              </a:rPr>
              <a:t>Outline </a:t>
            </a:r>
            <a:endParaRPr lang="en-US" sz="2800" dirty="0">
              <a:solidFill>
                <a:srgbClr val="A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73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/>
          <p:cNvSpPr txBox="1">
            <a:spLocks noChangeArrowheads="1"/>
          </p:cNvSpPr>
          <p:nvPr/>
        </p:nvSpPr>
        <p:spPr bwMode="auto">
          <a:xfrm>
            <a:off x="688622" y="298101"/>
            <a:ext cx="63424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400" b="0" dirty="0" err="1" smtClean="0">
                <a:solidFill>
                  <a:srgbClr val="A70000"/>
                </a:solidFill>
              </a:rPr>
              <a:t>Summarising</a:t>
            </a:r>
            <a:r>
              <a:rPr lang="en-US" sz="2400" b="0" dirty="0" smtClean="0">
                <a:solidFill>
                  <a:srgbClr val="A70000"/>
                </a:solidFill>
              </a:rPr>
              <a:t> results</a:t>
            </a:r>
            <a:r>
              <a:rPr lang="is-IS" sz="2400" b="0" dirty="0" smtClean="0">
                <a:solidFill>
                  <a:srgbClr val="A70000"/>
                </a:solidFill>
              </a:rPr>
              <a:t>…</a:t>
            </a:r>
            <a:endParaRPr lang="en-US" sz="2400" b="0" dirty="0">
              <a:solidFill>
                <a:srgbClr val="A7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8354" y="1060822"/>
            <a:ext cx="7709645" cy="4524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mutation burden of the </a:t>
            </a:r>
            <a:r>
              <a:rPr lang="en-US" dirty="0" err="1" smtClean="0"/>
              <a:t>hPSCs</a:t>
            </a:r>
            <a:r>
              <a:rPr lang="en-US" dirty="0" smtClean="0"/>
              <a:t> in culture is low, and does not identify obvious hotspot. </a:t>
            </a:r>
          </a:p>
          <a:p>
            <a:endParaRPr lang="en-US" dirty="0"/>
          </a:p>
          <a:p>
            <a:r>
              <a:rPr lang="en-US" dirty="0" smtClean="0"/>
              <a:t>There are chromosomes that are mutated  more in exons but not very obvious.</a:t>
            </a:r>
          </a:p>
          <a:p>
            <a:endParaRPr lang="en-US" dirty="0"/>
          </a:p>
          <a:p>
            <a:r>
              <a:rPr lang="en-US" dirty="0" err="1" smtClean="0"/>
              <a:t>hPSCs</a:t>
            </a:r>
            <a:r>
              <a:rPr lang="en-US" dirty="0" smtClean="0"/>
              <a:t> signature correlation with COSMIC signatures shows:</a:t>
            </a:r>
            <a:endParaRPr lang="en-US" dirty="0"/>
          </a:p>
          <a:p>
            <a:r>
              <a:rPr lang="en-US" dirty="0" smtClean="0"/>
              <a:t>	- Signature </a:t>
            </a:r>
            <a:r>
              <a:rPr lang="en-US" dirty="0"/>
              <a:t>1-3 have ~ 85% similarity with a signature observed in cells that </a:t>
            </a:r>
            <a:r>
              <a:rPr lang="en-US" dirty="0" smtClean="0"/>
              <a:t>	  had </a:t>
            </a:r>
            <a:r>
              <a:rPr lang="en-US" dirty="0"/>
              <a:t>been in vitro typical oxidative stress profile.</a:t>
            </a:r>
          </a:p>
          <a:p>
            <a:endParaRPr lang="en-US" dirty="0"/>
          </a:p>
          <a:p>
            <a:r>
              <a:rPr lang="en-US" dirty="0" smtClean="0"/>
              <a:t>	- Signature </a:t>
            </a:r>
            <a:r>
              <a:rPr lang="en-US" dirty="0"/>
              <a:t>4 have ~ 77% similarity with a proliferation cancer-signature 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There are changes in the methylation profile for different culture condition and for genetic background. </a:t>
            </a:r>
          </a:p>
          <a:p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Not clear </a:t>
            </a:r>
            <a:r>
              <a:rPr lang="en-US" dirty="0" err="1" smtClean="0"/>
              <a:t>characterisation</a:t>
            </a:r>
            <a:r>
              <a:rPr lang="en-US" dirty="0" smtClean="0"/>
              <a:t> of the </a:t>
            </a:r>
            <a:r>
              <a:rPr lang="en-US" dirty="0" err="1" smtClean="0"/>
              <a:t>transcriptome</a:t>
            </a:r>
            <a:r>
              <a:rPr lang="en-US" dirty="0" smtClean="0"/>
              <a:t> but some patterns are visible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5598149"/>
            <a:ext cx="39594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sz="2400" dirty="0" smtClean="0"/>
          </a:p>
          <a:p>
            <a:pPr algn="just"/>
            <a:r>
              <a:rPr lang="en-US" sz="2400" b="1" dirty="0" smtClean="0"/>
              <a:t>What does this really mean?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19124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2247" y="455979"/>
            <a:ext cx="8229600" cy="6221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A70000"/>
                </a:solidFill>
              </a:rPr>
              <a:t>Data Integration: aims </a:t>
            </a:r>
            <a:endParaRPr lang="en-US" sz="2800" dirty="0">
              <a:solidFill>
                <a:srgbClr val="A7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75883" y="1388215"/>
            <a:ext cx="798854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We want to build a model that </a:t>
            </a:r>
            <a:r>
              <a:rPr lang="en-US" sz="2000" b="1" dirty="0" smtClean="0"/>
              <a:t>explains</a:t>
            </a:r>
            <a:r>
              <a:rPr lang="en-US" sz="2000" dirty="0" smtClean="0"/>
              <a:t> correlation structures </a:t>
            </a:r>
            <a:r>
              <a:rPr lang="en-US" sz="2000" dirty="0"/>
              <a:t>across OMICS using the uncertainty embedded in the data. 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smtClean="0"/>
              <a:t>Predicts</a:t>
            </a:r>
            <a:r>
              <a:rPr lang="en-US" sz="2000" dirty="0" smtClean="0"/>
              <a:t> </a:t>
            </a:r>
            <a:r>
              <a:rPr lang="en-US" sz="2000" dirty="0"/>
              <a:t>effects of these correlations at different scales and from disparate </a:t>
            </a:r>
            <a:r>
              <a:rPr lang="en-US" sz="2000" dirty="0" smtClean="0"/>
              <a:t>data sources</a:t>
            </a:r>
            <a:r>
              <a:rPr lang="en-US" sz="2000" dirty="0"/>
              <a:t>, in noisy and sparse data</a:t>
            </a:r>
            <a:r>
              <a:rPr lang="en-US" sz="2000" dirty="0" smtClean="0"/>
              <a:t>. </a:t>
            </a:r>
            <a:r>
              <a:rPr lang="en-US" sz="2000" dirty="0"/>
              <a:t>C</a:t>
            </a:r>
            <a:r>
              <a:rPr lang="en-US" sz="2000" dirty="0" smtClean="0"/>
              <a:t>omputationally </a:t>
            </a:r>
            <a:r>
              <a:rPr lang="en-US" sz="2000" dirty="0"/>
              <a:t>affordable, without compromising </a:t>
            </a:r>
            <a:r>
              <a:rPr lang="en-US" sz="2000" dirty="0" smtClean="0"/>
              <a:t>too much </a:t>
            </a:r>
            <a:r>
              <a:rPr lang="en-US" sz="2000" dirty="0"/>
              <a:t>in accuracy and in </a:t>
            </a:r>
            <a:r>
              <a:rPr lang="en-US" sz="2000" dirty="0" smtClean="0"/>
              <a:t>specificity</a:t>
            </a:r>
          </a:p>
          <a:p>
            <a:endParaRPr lang="en-US" sz="2000" dirty="0"/>
          </a:p>
          <a:p>
            <a:r>
              <a:rPr lang="en-US" sz="2000" b="1" dirty="0" smtClean="0"/>
              <a:t>How do we do this?</a:t>
            </a:r>
          </a:p>
          <a:p>
            <a:r>
              <a:rPr lang="en-US" sz="2000" dirty="0" smtClean="0"/>
              <a:t>Identify </a:t>
            </a:r>
            <a:r>
              <a:rPr lang="en-US" sz="2000" dirty="0"/>
              <a:t>what part of the data </a:t>
            </a:r>
            <a:r>
              <a:rPr lang="en-US" sz="2000" dirty="0" smtClean="0"/>
              <a:t>is </a:t>
            </a:r>
            <a:r>
              <a:rPr lang="en-US" sz="2000" b="1" dirty="0" smtClean="0"/>
              <a:t>relevant</a:t>
            </a:r>
            <a:r>
              <a:rPr lang="en-US" sz="2000" dirty="0" smtClean="0"/>
              <a:t> in out setting.  Fit a Non</a:t>
            </a:r>
            <a:r>
              <a:rPr lang="en-US" sz="2000" dirty="0"/>
              <a:t>-parametric Bayesian latent (hidden) </a:t>
            </a:r>
            <a:r>
              <a:rPr lang="en-US" sz="2000" dirty="0" smtClean="0"/>
              <a:t>variable models </a:t>
            </a:r>
            <a:r>
              <a:rPr lang="en-US" sz="2000" dirty="0"/>
              <a:t>merged with flexible Gaussian processes (Lawrence N. et al, 2018) </a:t>
            </a:r>
            <a:r>
              <a:rPr lang="en-US" sz="2000" dirty="0" smtClean="0"/>
              <a:t>to learn correlations (dependencies) across dimensions </a:t>
            </a:r>
            <a:r>
              <a:rPr lang="en-US" sz="2000" dirty="0"/>
              <a:t>in a </a:t>
            </a:r>
            <a:r>
              <a:rPr lang="en-US" sz="2000" dirty="0" smtClean="0"/>
              <a:t>multidimensional setting.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509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2706" y="2823882"/>
            <a:ext cx="80831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inter-battery method of factor analysis was devised to </a:t>
            </a:r>
            <a:r>
              <a:rPr lang="en-US" dirty="0" smtClean="0"/>
              <a:t>provide information </a:t>
            </a:r>
            <a:r>
              <a:rPr lang="en-US" dirty="0"/>
              <a:t>relevant to the stability of factors over different selections </a:t>
            </a:r>
            <a:r>
              <a:rPr lang="en-US" dirty="0" smtClean="0"/>
              <a:t>of Tests. [</a:t>
            </a:r>
            <a:r>
              <a:rPr lang="is-IS" dirty="0" smtClean="0"/>
              <a:t>…]</a:t>
            </a:r>
            <a:r>
              <a:rPr lang="en-US" dirty="0" smtClean="0"/>
              <a:t> </a:t>
            </a:r>
            <a:r>
              <a:rPr lang="en-US" dirty="0"/>
              <a:t>Factors </a:t>
            </a:r>
            <a:r>
              <a:rPr lang="en-US" dirty="0" smtClean="0"/>
              <a:t>are determined </a:t>
            </a:r>
            <a:r>
              <a:rPr lang="en-US" dirty="0"/>
              <a:t>from the correlation of the tests in one battery with the tests </a:t>
            </a:r>
            <a:r>
              <a:rPr lang="en-US" dirty="0" smtClean="0"/>
              <a:t>in the </a:t>
            </a:r>
            <a:r>
              <a:rPr lang="en-US" dirty="0"/>
              <a:t>other battery. These factors are only those that are common to the </a:t>
            </a:r>
            <a:r>
              <a:rPr lang="en-US" dirty="0" smtClean="0"/>
              <a:t>two batteries</a:t>
            </a:r>
            <a:r>
              <a:rPr lang="en-US" dirty="0"/>
              <a:t>. </a:t>
            </a:r>
            <a:endParaRPr lang="en-US" dirty="0" smtClean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82247" y="455979"/>
            <a:ext cx="8229600" cy="6221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A70000"/>
                </a:solidFill>
              </a:rPr>
              <a:t>Data Integration: a lesson from the past </a:t>
            </a:r>
            <a:endParaRPr lang="en-US" sz="2800" dirty="0">
              <a:solidFill>
                <a:srgbClr val="A7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 rot="10800000" flipV="1">
            <a:off x="582706" y="1487482"/>
            <a:ext cx="805329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PSYCHOMETRIKA,  VOL</a:t>
            </a:r>
            <a:r>
              <a:rPr lang="en-US" b="1" dirty="0"/>
              <a:t>. 23, NO. </a:t>
            </a:r>
            <a:r>
              <a:rPr lang="en-US" b="1" dirty="0" smtClean="0"/>
              <a:t>2 </a:t>
            </a:r>
            <a:r>
              <a:rPr lang="de-DE" b="1" dirty="0" smtClean="0"/>
              <a:t>JUNE</a:t>
            </a:r>
            <a:r>
              <a:rPr lang="de-DE" b="1" dirty="0"/>
              <a:t>, 1958</a:t>
            </a:r>
          </a:p>
          <a:p>
            <a:r>
              <a:rPr lang="de-DE" b="1" dirty="0"/>
              <a:t>AN INTER-BATTERY METHOD OF FACTOR </a:t>
            </a:r>
            <a:r>
              <a:rPr lang="de-DE" b="1" dirty="0" smtClean="0"/>
              <a:t>ANALYSIS</a:t>
            </a:r>
            <a:endParaRPr lang="de-DE" b="1" dirty="0"/>
          </a:p>
          <a:p>
            <a:r>
              <a:rPr lang="de-DE" b="1" dirty="0"/>
              <a:t>LEDYARD R TUCKER</a:t>
            </a:r>
          </a:p>
          <a:p>
            <a:r>
              <a:rPr lang="de-DE" b="1" dirty="0"/>
              <a:t>EDUCATIONAL TESTING </a:t>
            </a:r>
            <a:r>
              <a:rPr lang="de-DE" b="1" dirty="0" smtClean="0"/>
              <a:t>SERVICE AND</a:t>
            </a:r>
            <a:r>
              <a:rPr lang="de-DE" b="1" dirty="0"/>
              <a:t> </a:t>
            </a:r>
            <a:r>
              <a:rPr lang="de-DE" b="1" dirty="0" smtClean="0"/>
              <a:t>PRINCETON </a:t>
            </a:r>
            <a:r>
              <a:rPr lang="de-DE" b="1" dirty="0"/>
              <a:t>UNIVERSITY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582706" y="4763132"/>
            <a:ext cx="80532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McNemar</a:t>
            </a:r>
            <a:r>
              <a:rPr lang="en-US" dirty="0"/>
              <a:t> [22], </a:t>
            </a:r>
            <a:r>
              <a:rPr lang="en-US" dirty="0" err="1"/>
              <a:t>Rippe</a:t>
            </a:r>
            <a:r>
              <a:rPr lang="en-US" dirty="0"/>
              <a:t> [25], </a:t>
            </a:r>
            <a:r>
              <a:rPr lang="en-US" dirty="0" err="1"/>
              <a:t>Wold</a:t>
            </a:r>
            <a:r>
              <a:rPr lang="en-US" dirty="0"/>
              <a:t> [28], and Young [29]. The </a:t>
            </a:r>
            <a:r>
              <a:rPr lang="en-US" dirty="0" smtClean="0"/>
              <a:t>procedures indicated </a:t>
            </a:r>
            <a:r>
              <a:rPr lang="en-US" dirty="0"/>
              <a:t>are so complex, however, that the computations for usual-</a:t>
            </a:r>
            <a:r>
              <a:rPr lang="en-US" dirty="0" smtClean="0"/>
              <a:t>sized factor </a:t>
            </a:r>
            <a:r>
              <a:rPr lang="en-US" dirty="0"/>
              <a:t>analyses are feasible </a:t>
            </a:r>
            <a:r>
              <a:rPr lang="en-US" dirty="0" smtClean="0"/>
              <a:t>only </a:t>
            </a:r>
            <a:r>
              <a:rPr lang="en-US" dirty="0"/>
              <a:t>with the use of large electronic computers.</a:t>
            </a:r>
          </a:p>
        </p:txBody>
      </p:sp>
    </p:spTree>
    <p:extLst>
      <p:ext uri="{BB962C8B-B14F-4D97-AF65-F5344CB8AC3E}">
        <p14:creationId xmlns:p14="http://schemas.microsoft.com/office/powerpoint/2010/main" val="2437408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5" y="851646"/>
            <a:ext cx="7948706" cy="30181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8235" y="4049057"/>
            <a:ext cx="8128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dirty="0" smtClean="0"/>
              <a:t>For </a:t>
            </a:r>
            <a:r>
              <a:rPr lang="en-US" dirty="0"/>
              <a:t>the OMICS data, we have a large number of observed data </a:t>
            </a:r>
            <a:r>
              <a:rPr lang="en-US" dirty="0" smtClean="0"/>
              <a:t>and many different factors (F). </a:t>
            </a:r>
            <a:r>
              <a:rPr lang="en-US" dirty="0"/>
              <a:t>We want to learn the unknown correlations between them. </a:t>
            </a:r>
            <a:endParaRPr lang="en-U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Identify the </a:t>
            </a:r>
            <a:r>
              <a:rPr lang="en-US" i="1" dirty="0" smtClean="0"/>
              <a:t>relevant</a:t>
            </a:r>
            <a:r>
              <a:rPr lang="en-US" dirty="0" smtClean="0"/>
              <a:t>  Factors using the IBFA</a:t>
            </a:r>
            <a:endParaRPr lang="en-US" dirty="0"/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to </a:t>
            </a:r>
            <a:r>
              <a:rPr lang="en-US" dirty="0"/>
              <a:t>infer the sharing of </a:t>
            </a:r>
            <a:r>
              <a:rPr lang="en-US" dirty="0">
                <a:solidFill>
                  <a:srgbClr val="E02D78"/>
                </a:solidFill>
              </a:rPr>
              <a:t>generative functions </a:t>
            </a:r>
            <a:r>
              <a:rPr lang="en-US" i="1" dirty="0" smtClean="0">
                <a:solidFill>
                  <a:srgbClr val="E02D78"/>
                </a:solidFill>
              </a:rPr>
              <a:t>(Z)</a:t>
            </a:r>
            <a:r>
              <a:rPr lang="en-US" dirty="0" smtClean="0"/>
              <a:t> </a:t>
            </a:r>
            <a:r>
              <a:rPr lang="en-US" dirty="0"/>
              <a:t>between observed dimensions from </a:t>
            </a:r>
            <a:r>
              <a:rPr lang="en-US" dirty="0" smtClean="0"/>
              <a:t>data and their number (T) </a:t>
            </a:r>
          </a:p>
          <a:p>
            <a:pPr marL="342900" indent="-342900">
              <a:buFont typeface="+mj-lt"/>
              <a:buAutoNum type="alphaLcParenR"/>
            </a:pPr>
            <a:endParaRPr lang="en-US" dirty="0" smtClean="0"/>
          </a:p>
          <a:p>
            <a:pPr marL="342900" indent="-342900">
              <a:buFont typeface="+mj-lt"/>
              <a:buAutoNum type="alphaLcParenR"/>
            </a:pPr>
            <a:r>
              <a:rPr lang="en-US" dirty="0" smtClean="0"/>
              <a:t>Use a </a:t>
            </a:r>
            <a:r>
              <a:rPr lang="en-US" dirty="0"/>
              <a:t>the DP-GP-LVM, </a:t>
            </a:r>
            <a:r>
              <a:rPr lang="en-US" dirty="0" smtClean="0"/>
              <a:t>to automatically </a:t>
            </a:r>
            <a:r>
              <a:rPr lang="en-US" dirty="0"/>
              <a:t>learn the unknown </a:t>
            </a:r>
            <a:r>
              <a:rPr lang="en-US" i="1" dirty="0" smtClean="0">
                <a:solidFill>
                  <a:srgbClr val="E02D78"/>
                </a:solidFill>
              </a:rPr>
              <a:t>Z</a:t>
            </a:r>
            <a:r>
              <a:rPr lang="en-US" dirty="0" smtClean="0"/>
              <a:t> </a:t>
            </a:r>
            <a:r>
              <a:rPr lang="en-US" dirty="0"/>
              <a:t>using a </a:t>
            </a:r>
            <a:r>
              <a:rPr lang="en-US" dirty="0" err="1">
                <a:solidFill>
                  <a:srgbClr val="002AFA"/>
                </a:solidFill>
              </a:rPr>
              <a:t>Dirichlet</a:t>
            </a:r>
            <a:r>
              <a:rPr lang="en-US" dirty="0">
                <a:solidFill>
                  <a:srgbClr val="002AFA"/>
                </a:solidFill>
              </a:rPr>
              <a:t> Process </a:t>
            </a:r>
            <a:r>
              <a:rPr lang="en-US" dirty="0" smtClean="0">
                <a:solidFill>
                  <a:srgbClr val="002AFA"/>
                </a:solidFill>
              </a:rPr>
              <a:t>prior</a:t>
            </a:r>
            <a:r>
              <a:rPr lang="en-US" dirty="0" smtClean="0"/>
              <a:t>.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448235" y="135984"/>
            <a:ext cx="59615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accent2"/>
                </a:solidFill>
              </a:rPr>
              <a:t>Bayesian Unsupervised Modelling for Learning Non-Linear Correlation in </a:t>
            </a:r>
            <a:r>
              <a:rPr lang="en-GB" sz="2400" dirty="0" smtClean="0">
                <a:solidFill>
                  <a:schemeClr val="accent2"/>
                </a:solidFill>
              </a:rPr>
              <a:t>OMICS </a:t>
            </a:r>
            <a:r>
              <a:rPr lang="en-GB" sz="2400" dirty="0">
                <a:solidFill>
                  <a:schemeClr val="accent2"/>
                </a:solidFill>
              </a:rPr>
              <a:t>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3391647" y="1011804"/>
            <a:ext cx="5184588" cy="2783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81060" y="6387263"/>
            <a:ext cx="290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ith N. Campbell and C.H. </a:t>
            </a:r>
            <a:r>
              <a:rPr lang="en-US" dirty="0" err="1" smtClean="0"/>
              <a:t>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406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8035" y="1484784"/>
            <a:ext cx="834293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 smtClean="0"/>
              <a:t>In previous (non-biological) </a:t>
            </a:r>
            <a:r>
              <a:rPr lang="en-US" sz="2000" dirty="0"/>
              <a:t>applications, </a:t>
            </a:r>
            <a:r>
              <a:rPr lang="en-US" sz="2000" dirty="0" smtClean="0"/>
              <a:t>these models performed </a:t>
            </a:r>
            <a:r>
              <a:rPr lang="en-US" sz="2000" dirty="0"/>
              <a:t>unsupervised </a:t>
            </a:r>
            <a:r>
              <a:rPr lang="en-US" sz="2000" dirty="0" smtClean="0"/>
              <a:t>learning by </a:t>
            </a:r>
            <a:r>
              <a:rPr lang="en-US" sz="2000" dirty="0"/>
              <a:t>selecting informative component in the data (</a:t>
            </a:r>
            <a:r>
              <a:rPr lang="en-US" sz="2000" dirty="0" err="1"/>
              <a:t>Damianou</a:t>
            </a:r>
            <a:r>
              <a:rPr lang="en-US" sz="2000" dirty="0"/>
              <a:t> A. et al. 2016; </a:t>
            </a:r>
            <a:r>
              <a:rPr lang="en-US" sz="2000" dirty="0" err="1" smtClean="0"/>
              <a:t>Ek</a:t>
            </a:r>
            <a:r>
              <a:rPr lang="en-US" sz="2000" dirty="0" smtClean="0"/>
              <a:t> </a:t>
            </a:r>
            <a:r>
              <a:rPr lang="fr-FR" sz="2000" dirty="0" smtClean="0"/>
              <a:t>C.H</a:t>
            </a:r>
            <a:r>
              <a:rPr lang="fr-FR" sz="2000" dirty="0"/>
              <a:t>, et al. 2008)</a:t>
            </a:r>
            <a:r>
              <a:rPr lang="fr-FR" sz="2000" dirty="0" smtClean="0"/>
              <a:t>.  </a:t>
            </a:r>
            <a:r>
              <a:rPr lang="en-US" sz="2000" dirty="0"/>
              <a:t>L</a:t>
            </a:r>
            <a:r>
              <a:rPr lang="en-US" sz="2000" dirty="0" smtClean="0"/>
              <a:t>atent </a:t>
            </a:r>
            <a:r>
              <a:rPr lang="en-US" sz="2000" dirty="0" err="1" smtClean="0"/>
              <a:t>factorised</a:t>
            </a:r>
            <a:r>
              <a:rPr lang="en-US" sz="2000" dirty="0"/>
              <a:t> </a:t>
            </a:r>
            <a:r>
              <a:rPr lang="en-US" sz="2000" dirty="0" smtClean="0"/>
              <a:t>representation </a:t>
            </a:r>
            <a:r>
              <a:rPr lang="en-US" sz="2000" dirty="0"/>
              <a:t>of the </a:t>
            </a:r>
            <a:r>
              <a:rPr lang="en-US" sz="2000" dirty="0" smtClean="0"/>
              <a:t>data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They are sensitive to perturbation </a:t>
            </a:r>
            <a:r>
              <a:rPr lang="en-US" sz="2000" dirty="0"/>
              <a:t>in the data and will appropriately define and quantify </a:t>
            </a:r>
            <a:r>
              <a:rPr lang="en-US" sz="2000" dirty="0" smtClean="0"/>
              <a:t>its uncertainty</a:t>
            </a:r>
            <a:r>
              <a:rPr lang="en-US" sz="2000" dirty="0"/>
              <a:t>, by means of latent factors.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This </a:t>
            </a:r>
            <a:r>
              <a:rPr lang="en-US" sz="2000" dirty="0"/>
              <a:t>results in an approach that can </a:t>
            </a:r>
            <a:r>
              <a:rPr lang="en-US" sz="2000" dirty="0" smtClean="0"/>
              <a:t>be highly </a:t>
            </a:r>
            <a:r>
              <a:rPr lang="en-US" sz="2000" dirty="0"/>
              <a:t>adaptable to the data and computationally affordable given the </a:t>
            </a:r>
            <a:r>
              <a:rPr lang="en-US" sz="2000" dirty="0" smtClean="0"/>
              <a:t>large data </a:t>
            </a:r>
            <a:r>
              <a:rPr lang="en-US" sz="2000" dirty="0"/>
              <a:t>size we expect to have</a:t>
            </a:r>
            <a:r>
              <a:rPr lang="en-US" sz="2000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By </a:t>
            </a:r>
            <a:r>
              <a:rPr lang="en-US" sz="2000" dirty="0"/>
              <a:t>merging the non-parametric Bayesian </a:t>
            </a:r>
            <a:r>
              <a:rPr lang="en-US" sz="2000" dirty="0" smtClean="0"/>
              <a:t>latent models </a:t>
            </a:r>
            <a:r>
              <a:rPr lang="en-US" sz="2000" dirty="0"/>
              <a:t>with a hierarchical structure of Gaussian processes we can </a:t>
            </a:r>
            <a:r>
              <a:rPr lang="en-US" sz="2000" dirty="0" smtClean="0"/>
              <a:t>then perform </a:t>
            </a:r>
            <a:r>
              <a:rPr lang="en-US" sz="2000" dirty="0"/>
              <a:t>deep inference using the power of uncertainty (Kaiser et al. 2018</a:t>
            </a:r>
            <a:r>
              <a:rPr lang="en-US" sz="2000" dirty="0" smtClean="0"/>
              <a:t>; </a:t>
            </a:r>
            <a:r>
              <a:rPr lang="en-US" sz="2000" dirty="0" err="1" smtClean="0"/>
              <a:t>Damianou</a:t>
            </a:r>
            <a:r>
              <a:rPr lang="en-US" sz="2000" dirty="0" smtClean="0"/>
              <a:t> </a:t>
            </a:r>
            <a:r>
              <a:rPr lang="en-US" sz="2000" dirty="0"/>
              <a:t>A et al. 2013)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82247" y="455979"/>
            <a:ext cx="8229600" cy="62210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A70000"/>
                </a:solidFill>
              </a:rPr>
              <a:t>Data Integration: Expectations </a:t>
            </a:r>
            <a:endParaRPr lang="en-US" sz="2800" dirty="0">
              <a:solidFill>
                <a:srgbClr val="A7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55600" y="437089"/>
            <a:ext cx="8229600" cy="666004"/>
          </a:xfrm>
        </p:spPr>
        <p:txBody>
          <a:bodyPr/>
          <a:lstStyle/>
          <a:p>
            <a:r>
              <a:rPr lang="en-US" sz="3200" dirty="0" smtClean="0">
                <a:solidFill>
                  <a:srgbClr val="A9001B"/>
                </a:solidFill>
              </a:rPr>
              <a:t>Conclusions and Open Questions</a:t>
            </a:r>
            <a:endParaRPr lang="en-US" sz="3200" dirty="0">
              <a:solidFill>
                <a:srgbClr val="A9001B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9844" y="1253118"/>
            <a:ext cx="815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Modern biology studies fine details on large scale and has generated challenges that we can only approach by integrating disciplines </a:t>
            </a:r>
            <a:r>
              <a:rPr lang="en-US" dirty="0" smtClean="0"/>
              <a:t>in a system-level approach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5600" y="2183178"/>
            <a:ext cx="8152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Quantify </a:t>
            </a:r>
            <a:r>
              <a:rPr lang="en-US" dirty="0"/>
              <a:t>uncertainty </a:t>
            </a:r>
            <a:r>
              <a:rPr lang="en-US" dirty="0" smtClean="0"/>
              <a:t>will play a pivotal role in estimating relevant component of information. Impact of Machine Learning in </a:t>
            </a:r>
            <a:r>
              <a:rPr lang="en-US" dirty="0" err="1" smtClean="0"/>
              <a:t>analysing</a:t>
            </a:r>
            <a:r>
              <a:rPr lang="en-US" dirty="0" smtClean="0"/>
              <a:t> and using this data is huge 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85483" y="3159719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Successful use of Machine Learning methods need to be supported by appropriate experimental designs, good practice and data sharing policies.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5476" y="5201314"/>
            <a:ext cx="8179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How can we use the information stored in the DNA to model responses to environmental factor/ perturbations to improve healthcare?</a:t>
            </a:r>
          </a:p>
          <a:p>
            <a:endParaRPr lang="en-GB" dirty="0"/>
          </a:p>
          <a:p>
            <a:r>
              <a:rPr lang="en-GB" dirty="0" smtClean="0"/>
              <a:t>How do we built interpretable networks out of this huge amount of data we have available?</a:t>
            </a:r>
          </a:p>
        </p:txBody>
      </p:sp>
      <p:sp>
        <p:nvSpPr>
          <p:cNvPr id="7" name="Rectangle 6"/>
          <p:cNvSpPr/>
          <p:nvPr/>
        </p:nvSpPr>
        <p:spPr>
          <a:xfrm>
            <a:off x="355600" y="4072001"/>
            <a:ext cx="810272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What we have learnt from working with bulk population data can be transfer to single-cell. Probabilistic models will give present to opportunity to add </a:t>
            </a:r>
            <a:r>
              <a:rPr lang="en-US" i="1" dirty="0" smtClean="0"/>
              <a:t>prior knowledge</a:t>
            </a:r>
            <a:r>
              <a:rPr lang="en-US" dirty="0" smtClean="0"/>
              <a:t>  to the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911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Box 3"/>
          <p:cNvSpPr txBox="1">
            <a:spLocks noChangeArrowheads="1"/>
          </p:cNvSpPr>
          <p:nvPr/>
        </p:nvSpPr>
        <p:spPr bwMode="auto">
          <a:xfrm>
            <a:off x="2382672" y="112814"/>
            <a:ext cx="3298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b="0" dirty="0">
                <a:solidFill>
                  <a:srgbClr val="CB0006"/>
                </a:solidFill>
              </a:rPr>
              <a:t>Acknowledgements</a:t>
            </a:r>
          </a:p>
        </p:txBody>
      </p:sp>
      <p:pic>
        <p:nvPicPr>
          <p:cNvPr id="19" name="Picture 18" descr="Master StemCell_rgb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89907" y="1107939"/>
            <a:ext cx="2936982" cy="1189902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2533158" y="1026430"/>
            <a:ext cx="1570337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Pluripotent Stem Cell Platform –PSCP</a:t>
            </a:r>
          </a:p>
          <a:p>
            <a:pPr algn="ctr"/>
            <a:r>
              <a:rPr lang="en-US" sz="2000" b="1" dirty="0" smtClean="0"/>
              <a:t>PSEC</a:t>
            </a:r>
            <a:endParaRPr lang="en-US" sz="2000" b="1" dirty="0"/>
          </a:p>
        </p:txBody>
      </p:sp>
      <p:pic>
        <p:nvPicPr>
          <p:cNvPr id="21" name="Picture 20" descr="Screen Shot 2015-04-08 at 15.01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18" y="1026430"/>
            <a:ext cx="1390652" cy="1559217"/>
          </a:xfrm>
          <a:prstGeom prst="rect">
            <a:avLst/>
          </a:prstGeom>
        </p:spPr>
      </p:pic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766441" y="1070858"/>
            <a:ext cx="1472131" cy="1030069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05568" y="1106332"/>
            <a:ext cx="145579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Serena </a:t>
            </a:r>
            <a:r>
              <a:rPr lang="en-US" sz="1400" dirty="0" err="1" smtClean="0"/>
              <a:t>Nik-Zainal</a:t>
            </a:r>
            <a:endParaRPr lang="en-US" sz="1400" dirty="0" smtClean="0"/>
          </a:p>
          <a:p>
            <a:r>
              <a:rPr lang="en-US" sz="1400" dirty="0" smtClean="0"/>
              <a:t>Oliver Thompson</a:t>
            </a:r>
          </a:p>
          <a:p>
            <a:r>
              <a:rPr lang="en-US" sz="1400" dirty="0" smtClean="0"/>
              <a:t>Peter Andrews </a:t>
            </a:r>
          </a:p>
          <a:p>
            <a:r>
              <a:rPr lang="en-US" sz="1400" dirty="0" smtClean="0"/>
              <a:t>John Alexander</a:t>
            </a:r>
          </a:p>
          <a:p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05568" y="3559145"/>
            <a:ext cx="310854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University of Bath</a:t>
            </a:r>
          </a:p>
          <a:p>
            <a:r>
              <a:rPr lang="en-US" dirty="0" smtClean="0"/>
              <a:t>Neill Campbell</a:t>
            </a:r>
          </a:p>
          <a:p>
            <a:endParaRPr lang="en-US" b="1" dirty="0" smtClean="0"/>
          </a:p>
          <a:p>
            <a:r>
              <a:rPr lang="en-US" b="1" dirty="0" smtClean="0"/>
              <a:t>University of Bristol</a:t>
            </a:r>
            <a:endParaRPr lang="en-US" b="1" dirty="0"/>
          </a:p>
          <a:p>
            <a:r>
              <a:rPr lang="en-US" dirty="0" smtClean="0"/>
              <a:t>Carl </a:t>
            </a:r>
            <a:r>
              <a:rPr lang="en-US" dirty="0" err="1" smtClean="0"/>
              <a:t>Hernik</a:t>
            </a:r>
            <a:r>
              <a:rPr lang="en-US" dirty="0" smtClean="0"/>
              <a:t> </a:t>
            </a:r>
            <a:r>
              <a:rPr lang="en-US" dirty="0" err="1" smtClean="0"/>
              <a:t>Hek</a:t>
            </a:r>
            <a:endParaRPr lang="en-US" dirty="0" smtClean="0"/>
          </a:p>
          <a:p>
            <a:endParaRPr lang="en-US" b="1" dirty="0"/>
          </a:p>
          <a:p>
            <a:r>
              <a:rPr lang="en-US" b="1" dirty="0" smtClean="0"/>
              <a:t>Amazon Research UK</a:t>
            </a:r>
          </a:p>
          <a:p>
            <a:r>
              <a:rPr lang="en-US" dirty="0" smtClean="0"/>
              <a:t>Andreas </a:t>
            </a:r>
            <a:r>
              <a:rPr lang="en-US" dirty="0" err="1" smtClean="0"/>
              <a:t>Damianou</a:t>
            </a:r>
            <a:r>
              <a:rPr lang="en-US" dirty="0" smtClean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38792" y="5816370"/>
            <a:ext cx="1867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Thank You! </a:t>
            </a:r>
            <a:endParaRPr lang="en-US" sz="2800" b="1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4810989" y="4444917"/>
            <a:ext cx="2072202" cy="890072"/>
          </a:xfrm>
          <a:prstGeom prst="rect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1" name="Picture 10" descr="Screen Shot 2015-09-24 at 11.22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269" y="4222666"/>
            <a:ext cx="1884895" cy="12748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836067" y="4472054"/>
            <a:ext cx="20722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Guillaume </a:t>
            </a:r>
            <a:r>
              <a:rPr lang="en-US" sz="1600" dirty="0" err="1" smtClean="0"/>
              <a:t>Hautbergue</a:t>
            </a:r>
            <a:endParaRPr lang="en-US" sz="1600" dirty="0" smtClean="0"/>
          </a:p>
          <a:p>
            <a:r>
              <a:rPr lang="en-US" sz="1600" dirty="0" smtClean="0"/>
              <a:t>Luisa </a:t>
            </a:r>
            <a:r>
              <a:rPr lang="en-US" sz="1600" dirty="0" err="1" smtClean="0"/>
              <a:t>Cutillo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Mario </a:t>
            </a:r>
            <a:r>
              <a:rPr lang="en-US" sz="1600" dirty="0" err="1" smtClean="0"/>
              <a:t>Guarracino</a:t>
            </a:r>
            <a:endParaRPr lang="en-US" sz="16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5357798" y="3993488"/>
            <a:ext cx="9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GRASPS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812915" y="3132275"/>
            <a:ext cx="1760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 Integration 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493059" y="3559145"/>
            <a:ext cx="2614706" cy="24023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5228" y="2612822"/>
            <a:ext cx="2008702" cy="88115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269" y="2422933"/>
            <a:ext cx="1994584" cy="580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0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-459316" y="261543"/>
            <a:ext cx="8229600" cy="628851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A70000"/>
                </a:solidFill>
              </a:rPr>
              <a:t>T</a:t>
            </a:r>
            <a:r>
              <a:rPr lang="en-US" sz="2400" dirty="0" smtClean="0">
                <a:solidFill>
                  <a:srgbClr val="A70000"/>
                </a:solidFill>
              </a:rPr>
              <a:t>here was the darkness of the microscope room…. </a:t>
            </a:r>
            <a:endParaRPr lang="en-US" sz="2400" dirty="0">
              <a:solidFill>
                <a:srgbClr val="A7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76" y="931991"/>
            <a:ext cx="1564891" cy="150338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9853" y="2454424"/>
            <a:ext cx="217219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Past – HGP</a:t>
            </a:r>
          </a:p>
          <a:p>
            <a:r>
              <a:rPr lang="en-US" sz="1400" dirty="0"/>
              <a:t>E</a:t>
            </a:r>
            <a:r>
              <a:rPr lang="en-US" sz="1400" dirty="0" smtClean="0"/>
              <a:t>ach </a:t>
            </a:r>
            <a:r>
              <a:rPr lang="en-US" sz="1400" dirty="0"/>
              <a:t>gene </a:t>
            </a:r>
            <a:r>
              <a:rPr lang="en-US" sz="1400" dirty="0" smtClean="0"/>
              <a:t>to be </a:t>
            </a:r>
            <a:r>
              <a:rPr lang="en-US" sz="1400" dirty="0"/>
              <a:t>probed one at a </a:t>
            </a:r>
            <a:r>
              <a:rPr lang="en-US" sz="1400" dirty="0" smtClean="0"/>
              <a:t>time. </a:t>
            </a:r>
            <a:r>
              <a:rPr lang="en-US" sz="1400" dirty="0"/>
              <a:t>B</a:t>
            </a:r>
            <a:r>
              <a:rPr lang="en-US" sz="1400" dirty="0" smtClean="0"/>
              <a:t>iological </a:t>
            </a:r>
            <a:r>
              <a:rPr lang="en-US" sz="1400" dirty="0"/>
              <a:t>systems were investigated by examining their parts in isolation</a:t>
            </a:r>
            <a:r>
              <a:rPr lang="en-US" sz="1400" dirty="0" smtClean="0"/>
              <a:t>. </a:t>
            </a:r>
            <a:r>
              <a:rPr lang="en-US" sz="1400" b="1" dirty="0" smtClean="0"/>
              <a:t>System-level analysis only theoretically possible</a:t>
            </a:r>
            <a:r>
              <a:rPr lang="en-US" sz="1400" dirty="0" smtClean="0"/>
              <a:t> 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0" y="1543798"/>
            <a:ext cx="1875218" cy="16761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559" y="3219908"/>
            <a:ext cx="20052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HGP – present</a:t>
            </a:r>
          </a:p>
          <a:p>
            <a:r>
              <a:rPr lang="en-US" sz="1400" dirty="0"/>
              <a:t>A</a:t>
            </a:r>
            <a:r>
              <a:rPr lang="en-US" sz="1400" dirty="0" smtClean="0"/>
              <a:t>bility </a:t>
            </a:r>
            <a:r>
              <a:rPr lang="en-US" sz="1400" dirty="0"/>
              <a:t>to probe </a:t>
            </a:r>
            <a:r>
              <a:rPr lang="en-US" sz="1400" dirty="0" smtClean="0"/>
              <a:t>and quantify activity of every gene. </a:t>
            </a:r>
            <a:r>
              <a:rPr lang="en-US" sz="1400" dirty="0"/>
              <a:t>high–throughput profiling studies </a:t>
            </a:r>
            <a:r>
              <a:rPr lang="en-US" sz="1400" dirty="0" smtClean="0"/>
              <a:t>enabling </a:t>
            </a:r>
            <a:r>
              <a:rPr lang="en-US" sz="1400" b="1" dirty="0" smtClean="0"/>
              <a:t>systems</a:t>
            </a:r>
            <a:r>
              <a:rPr lang="en-US" sz="1400" b="1" dirty="0"/>
              <a:t>–level </a:t>
            </a:r>
            <a:r>
              <a:rPr lang="en-US" sz="1400" b="1" dirty="0" smtClean="0"/>
              <a:t>analyses, with integrative approaches </a:t>
            </a:r>
            <a:r>
              <a:rPr lang="en-US" sz="1400" dirty="0" smtClean="0"/>
              <a:t>to </a:t>
            </a:r>
            <a:r>
              <a:rPr lang="en-US" sz="1400" dirty="0"/>
              <a:t>elucidate the functional </a:t>
            </a:r>
            <a:r>
              <a:rPr lang="en-US" sz="1400" dirty="0" smtClean="0"/>
              <a:t>associations </a:t>
            </a:r>
            <a:r>
              <a:rPr lang="en-US" sz="1400" dirty="0"/>
              <a:t>between differentially expressed genes. </a:t>
            </a:r>
            <a:endParaRPr lang="en-US" sz="1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5302855" y="1245381"/>
            <a:ext cx="2204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Human Genome Project </a:t>
            </a:r>
            <a:endParaRPr lang="en-US" sz="1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668" y="1079958"/>
            <a:ext cx="524353" cy="76500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591" y="2093719"/>
            <a:ext cx="1354760" cy="12440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2269" y="3465825"/>
            <a:ext cx="1220082" cy="1220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4965" y="4884292"/>
            <a:ext cx="1447386" cy="1973708"/>
          </a:xfrm>
          <a:prstGeom prst="rect">
            <a:avLst/>
          </a:prstGeom>
        </p:spPr>
      </p:pic>
      <p:cxnSp>
        <p:nvCxnSpPr>
          <p:cNvPr id="38" name="Curved Connector 37"/>
          <p:cNvCxnSpPr/>
          <p:nvPr/>
        </p:nvCxnSpPr>
        <p:spPr>
          <a:xfrm>
            <a:off x="2618650" y="1664389"/>
            <a:ext cx="2745908" cy="1216298"/>
          </a:xfrm>
          <a:prstGeom prst="curvedConnector3">
            <a:avLst>
              <a:gd name="adj1" fmla="val 53815"/>
            </a:avLst>
          </a:prstGeom>
          <a:ln>
            <a:solidFill>
              <a:schemeClr val="tx1"/>
            </a:solidFill>
            <a:tailEnd type="arrow"/>
          </a:ln>
          <a:effectLst>
            <a:glow rad="63500">
              <a:schemeClr val="tx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1200" y="4451974"/>
            <a:ext cx="983229" cy="98322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3478" y="4799640"/>
            <a:ext cx="709583" cy="57564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724429" y="4451974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45" name="TextBox 44"/>
          <p:cNvSpPr txBox="1"/>
          <p:nvPr/>
        </p:nvSpPr>
        <p:spPr>
          <a:xfrm>
            <a:off x="7339228" y="3700471"/>
            <a:ext cx="3890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46" name="TextBox 45"/>
          <p:cNvSpPr txBox="1"/>
          <p:nvPr/>
        </p:nvSpPr>
        <p:spPr>
          <a:xfrm>
            <a:off x="1217481" y="5276897"/>
            <a:ext cx="35824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Present –Future</a:t>
            </a:r>
          </a:p>
          <a:p>
            <a:r>
              <a:rPr lang="en-US" sz="1400" dirty="0" smtClean="0"/>
              <a:t>“</a:t>
            </a:r>
            <a:r>
              <a:rPr lang="en-US" sz="1400" dirty="0" err="1" smtClean="0"/>
              <a:t>omics</a:t>
            </a:r>
            <a:r>
              <a:rPr lang="en-US" sz="1400" dirty="0" smtClean="0"/>
              <a:t>” analysis </a:t>
            </a:r>
            <a:r>
              <a:rPr lang="en-US" sz="1400" dirty="0"/>
              <a:t>at single-cell resolution </a:t>
            </a:r>
            <a:r>
              <a:rPr lang="en-US" sz="1400" dirty="0" smtClean="0"/>
              <a:t>enabling </a:t>
            </a:r>
            <a:r>
              <a:rPr lang="en-US" sz="1400" dirty="0"/>
              <a:t>understanding of </a:t>
            </a:r>
            <a:r>
              <a:rPr lang="en-US" sz="1400" dirty="0" smtClean="0"/>
              <a:t>details of complex</a:t>
            </a:r>
            <a:endParaRPr lang="en-US" sz="1400" dirty="0"/>
          </a:p>
          <a:p>
            <a:r>
              <a:rPr lang="en-US" sz="1400" dirty="0"/>
              <a:t>biological phenomena. </a:t>
            </a:r>
            <a:r>
              <a:rPr lang="en-US" sz="1400" dirty="0" err="1" smtClean="0"/>
              <a:t>Characterise</a:t>
            </a:r>
            <a:r>
              <a:rPr lang="en-US" sz="1400" dirty="0" smtClean="0"/>
              <a:t> cellular cellular </a:t>
            </a:r>
            <a:r>
              <a:rPr lang="en-US" sz="1400" dirty="0"/>
              <a:t>composition of complex tissues, find </a:t>
            </a:r>
            <a:r>
              <a:rPr lang="en-US" sz="1400" dirty="0" smtClean="0"/>
              <a:t>new microbial species. </a:t>
            </a:r>
            <a:r>
              <a:rPr lang="en-US" sz="1400" b="1" dirty="0" smtClean="0"/>
              <a:t>Fine level of network complexity</a:t>
            </a:r>
          </a:p>
          <a:p>
            <a:endParaRPr lang="en-US" sz="1400" b="1" dirty="0"/>
          </a:p>
        </p:txBody>
      </p:sp>
      <p:cxnSp>
        <p:nvCxnSpPr>
          <p:cNvPr id="48" name="Curved Connector 47"/>
          <p:cNvCxnSpPr/>
          <p:nvPr/>
        </p:nvCxnSpPr>
        <p:spPr>
          <a:xfrm rot="10800000" flipV="1">
            <a:off x="4255308" y="4176995"/>
            <a:ext cx="1109251" cy="859753"/>
          </a:xfrm>
          <a:prstGeom prst="curvedConnector3">
            <a:avLst/>
          </a:prstGeom>
          <a:ln w="38100" cmpd="sng">
            <a:solidFill>
              <a:srgbClr val="000000"/>
            </a:solidFill>
            <a:tailEnd type="arrow"/>
          </a:ln>
          <a:effectLst>
            <a:glow rad="63500">
              <a:schemeClr val="tx1"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008" y="3929529"/>
            <a:ext cx="975128" cy="61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73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4452164" y="6568982"/>
            <a:ext cx="495909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smtClean="0"/>
              <a:t>Adapted from Journal </a:t>
            </a:r>
            <a:r>
              <a:rPr lang="en-US" sz="1100" dirty="0"/>
              <a:t>of Experimental Botany, Vol. 66, No. 2 pp. 479–493, 2015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5936" y="179554"/>
            <a:ext cx="7210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C80000"/>
                </a:solidFill>
              </a:rPr>
              <a:t>Biology as Networks</a:t>
            </a:r>
            <a:endParaRPr lang="en-US" sz="3600" dirty="0">
              <a:solidFill>
                <a:srgbClr val="C80000"/>
              </a:solidFill>
            </a:endParaRPr>
          </a:p>
        </p:txBody>
      </p:sp>
      <p:pic>
        <p:nvPicPr>
          <p:cNvPr id="8" name="Picture 7" descr="Screen Shot 2015-11-24 at 06.01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65" y="1035913"/>
            <a:ext cx="4628098" cy="449244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860661" y="825885"/>
            <a:ext cx="2443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solidFill>
                  <a:srgbClr val="C80000"/>
                </a:solidFill>
              </a:rPr>
              <a:t>OMICS </a:t>
            </a:r>
            <a:r>
              <a:rPr lang="en-US" dirty="0" smtClean="0">
                <a:solidFill>
                  <a:srgbClr val="C80000"/>
                </a:solidFill>
              </a:rPr>
              <a:t>and its hierarchy</a:t>
            </a:r>
            <a:endParaRPr lang="en-US" dirty="0">
              <a:solidFill>
                <a:srgbClr val="C80000"/>
              </a:solidFill>
            </a:endParaRPr>
          </a:p>
        </p:txBody>
      </p:sp>
      <p:sp>
        <p:nvSpPr>
          <p:cNvPr id="3" name="Trapezoid 2"/>
          <p:cNvSpPr/>
          <p:nvPr/>
        </p:nvSpPr>
        <p:spPr>
          <a:xfrm>
            <a:off x="1059909" y="5528360"/>
            <a:ext cx="5509700" cy="981442"/>
          </a:xfrm>
          <a:prstGeom prst="trapezoid">
            <a:avLst>
              <a:gd name="adj" fmla="val 71065"/>
            </a:avLst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569609" y="5862191"/>
            <a:ext cx="1590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Single-cell </a:t>
            </a:r>
            <a:r>
              <a:rPr lang="en-US" sz="1600" i="1" dirty="0" err="1" smtClean="0"/>
              <a:t>omics</a:t>
            </a:r>
            <a:endParaRPr lang="en-US" sz="1600" i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375" y="5572973"/>
            <a:ext cx="4102662" cy="83141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763230" y="2309515"/>
            <a:ext cx="30814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The highly interconnected hierarchical organization and functional complexity needs a sophisticated integrated systems approach.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66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2016" y="236861"/>
            <a:ext cx="72100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80000"/>
                </a:solidFill>
              </a:rPr>
              <a:t>The role of Uncertainty</a:t>
            </a:r>
            <a:endParaRPr lang="en-US" sz="3200" dirty="0">
              <a:solidFill>
                <a:srgbClr val="C8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046070" y="2026041"/>
            <a:ext cx="435834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0" dirty="0"/>
              <a:t>Lord Kelvin defined  </a:t>
            </a:r>
            <a:r>
              <a:rPr lang="en-US" dirty="0"/>
              <a:t>non-numerical knowledge </a:t>
            </a:r>
            <a:r>
              <a:rPr lang="en-US" b="0" dirty="0"/>
              <a:t>“</a:t>
            </a:r>
            <a:r>
              <a:rPr lang="en-US" b="0" dirty="0" err="1"/>
              <a:t>meagre</a:t>
            </a:r>
            <a:r>
              <a:rPr lang="en-US" b="0" dirty="0"/>
              <a:t> and unsatisfactory”. </a:t>
            </a:r>
          </a:p>
          <a:p>
            <a:pPr eaLnBrk="1" hangingPunct="1"/>
            <a:r>
              <a:rPr lang="en-US" b="0" dirty="0"/>
              <a:t>To serve the </a:t>
            </a:r>
            <a:r>
              <a:rPr lang="en-US" b="0" dirty="0" smtClean="0"/>
              <a:t>purpose, </a:t>
            </a:r>
            <a:r>
              <a:rPr lang="en-US" b="0" dirty="0"/>
              <a:t>measurements must be susceptible to comparisons. Comparability of measurements requires some common understanding of they accuracy and ways of measuring and expressing the uncertainty in their values.</a:t>
            </a:r>
          </a:p>
          <a:p>
            <a:pPr eaLnBrk="1" hangingPunct="1"/>
            <a:r>
              <a:rPr lang="en-US" dirty="0"/>
              <a:t> 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98823" y="998091"/>
            <a:ext cx="810558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just" eaLnBrk="1" hangingPunct="1"/>
            <a:r>
              <a:rPr lang="en-US" b="0" dirty="0"/>
              <a:t>In </a:t>
            </a:r>
            <a:r>
              <a:rPr lang="en-US" dirty="0"/>
              <a:t>quantitative</a:t>
            </a:r>
            <a:r>
              <a:rPr lang="en-US" b="0" dirty="0"/>
              <a:t> sciences numerical knowledge is not enough to understand and predict systems behaviors that are only partially observed. P</a:t>
            </a:r>
            <a:r>
              <a:rPr lang="en-US" b="0" dirty="0" smtClean="0"/>
              <a:t>redictions of future events and observed </a:t>
            </a:r>
            <a:r>
              <a:rPr lang="en-US" b="0" dirty="0" smtClean="0">
                <a:hlinkClick r:id="rId2" tooltip="Measurements"/>
              </a:rPr>
              <a:t>measurements</a:t>
            </a:r>
            <a:r>
              <a:rPr lang="en-US" b="0" dirty="0" smtClean="0"/>
              <a:t> are subject to uncertainty that comes from the unknown. </a:t>
            </a:r>
          </a:p>
          <a:p>
            <a:pPr algn="just" eaLnBrk="1" hangingPunct="1"/>
            <a:endParaRPr lang="en-US" b="0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153647" y="4123771"/>
            <a:ext cx="44583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b="0" i="1" dirty="0"/>
              <a:t>The History of Statistics: The Measurement of Uncertainty Before 1900</a:t>
            </a:r>
            <a:r>
              <a:rPr lang="en-US" sz="1200" b="0" dirty="0"/>
              <a:t>, Stephen M. </a:t>
            </a:r>
            <a:r>
              <a:rPr lang="en-US" sz="1200" b="0" dirty="0" err="1"/>
              <a:t>Stigle</a:t>
            </a:r>
            <a:endParaRPr lang="en-US" sz="1200" b="0" dirty="0"/>
          </a:p>
        </p:txBody>
      </p:sp>
      <p:pic>
        <p:nvPicPr>
          <p:cNvPr id="12" name="Picture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15" y="2075309"/>
            <a:ext cx="1817107" cy="198892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457199" y="4894400"/>
            <a:ext cx="800099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biology the complexity of the systems is such </a:t>
            </a:r>
            <a:r>
              <a:rPr lang="en-US" dirty="0" smtClean="0"/>
              <a:t>that we cannot measure everything and </a:t>
            </a:r>
            <a:r>
              <a:rPr lang="en-GB" dirty="0" smtClean="0"/>
              <a:t>predictions </a:t>
            </a:r>
            <a:r>
              <a:rPr lang="en-GB" dirty="0"/>
              <a:t>of data required an additional “knowledge” to become meaningful. 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/>
              <a:t>This “knowledge” needs </a:t>
            </a:r>
            <a:r>
              <a:rPr lang="en-GB" dirty="0"/>
              <a:t>to be quantified in a way that reflects our prior knowledge of the systems and what we were able to </a:t>
            </a:r>
            <a:r>
              <a:rPr lang="en-GB" dirty="0" smtClean="0"/>
              <a:t>measure (observe) and adjusted once the measurements are computed. It opens the way to quantifying uncertainty.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691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016" y="236861"/>
            <a:ext cx="72100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80000"/>
                </a:solidFill>
              </a:rPr>
              <a:t>Using Uncertainty in OMICS</a:t>
            </a:r>
            <a:endParaRPr lang="en-US" sz="3200" dirty="0">
              <a:solidFill>
                <a:srgbClr val="C8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3176" y="1045889"/>
            <a:ext cx="57470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 smtClean="0"/>
              <a:t>Transcriptomics</a:t>
            </a:r>
            <a:r>
              <a:rPr lang="en-US" sz="2000" b="1" dirty="0" smtClean="0"/>
              <a:t>: </a:t>
            </a:r>
          </a:p>
          <a:p>
            <a:endParaRPr lang="en-US" sz="2000" dirty="0"/>
          </a:p>
          <a:p>
            <a:r>
              <a:rPr lang="en-US" sz="2000" dirty="0" smtClean="0"/>
              <a:t>Puma: propagating  uncertainty in microarrays data C</a:t>
            </a:r>
            <a:endParaRPr lang="en-US" sz="2000" dirty="0"/>
          </a:p>
        </p:txBody>
      </p:sp>
      <p:pic>
        <p:nvPicPr>
          <p:cNvPr id="6" name="Picture 5" descr="Screen shot 2012-07-17 at 14.58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77" y="2522036"/>
            <a:ext cx="4213412" cy="2585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22940" y="2014042"/>
            <a:ext cx="28114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dirty="0"/>
              <a:t>Milo M </a:t>
            </a:r>
            <a:r>
              <a:rPr lang="en-US" sz="1200" i="1" dirty="0"/>
              <a:t>et al</a:t>
            </a:r>
            <a:r>
              <a:rPr lang="en-US" sz="1200" dirty="0"/>
              <a:t>,  </a:t>
            </a:r>
            <a:r>
              <a:rPr lang="en-US" sz="1200" dirty="0" err="1"/>
              <a:t>Biochem</a:t>
            </a:r>
            <a:r>
              <a:rPr lang="en-US" sz="1200" dirty="0"/>
              <a:t> </a:t>
            </a:r>
            <a:r>
              <a:rPr lang="en-US" sz="1200" dirty="0" err="1"/>
              <a:t>transcation</a:t>
            </a:r>
            <a:r>
              <a:rPr lang="en-US" sz="1200" dirty="0"/>
              <a:t> 2003</a:t>
            </a:r>
          </a:p>
          <a:p>
            <a:pPr eaLnBrk="1" hangingPunct="1"/>
            <a:r>
              <a:rPr lang="en-US" sz="1200" dirty="0"/>
              <a:t>Liu X </a:t>
            </a:r>
            <a:r>
              <a:rPr lang="en-US" sz="1200" i="1" dirty="0"/>
              <a:t>et al, </a:t>
            </a:r>
            <a:r>
              <a:rPr lang="en-US" sz="1200" dirty="0"/>
              <a:t>Bioinformatics 2005</a:t>
            </a:r>
          </a:p>
          <a:p>
            <a:pPr eaLnBrk="1" hangingPunct="1"/>
            <a:r>
              <a:rPr lang="en-US" sz="1200" i="1" dirty="0"/>
              <a:t>Pearson R et al, </a:t>
            </a:r>
            <a:r>
              <a:rPr lang="en-US" sz="1200" dirty="0"/>
              <a:t>BMC Bioinformatics, 2009  </a:t>
            </a:r>
          </a:p>
        </p:txBody>
      </p:sp>
      <p:pic>
        <p:nvPicPr>
          <p:cNvPr id="8" name="Picture 68" descr="Screen shot 2012-07-17 at 15.08.1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417" y="2943412"/>
            <a:ext cx="4519584" cy="2344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98840" y="5288208"/>
            <a:ext cx="57653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Uncertainty was used in many down streams applications:</a:t>
            </a:r>
          </a:p>
          <a:p>
            <a:r>
              <a:rPr lang="en-US" dirty="0" smtClean="0"/>
              <a:t>Differential expression </a:t>
            </a:r>
          </a:p>
          <a:p>
            <a:r>
              <a:rPr lang="en-US" dirty="0" smtClean="0"/>
              <a:t>Clustering </a:t>
            </a:r>
          </a:p>
          <a:p>
            <a:r>
              <a:rPr lang="en-US" dirty="0" smtClean="0"/>
              <a:t>Probabilistic PCA </a:t>
            </a:r>
          </a:p>
        </p:txBody>
      </p:sp>
    </p:spTree>
    <p:extLst>
      <p:ext uri="{BB962C8B-B14F-4D97-AF65-F5344CB8AC3E}">
        <p14:creationId xmlns:p14="http://schemas.microsoft.com/office/powerpoint/2010/main" val="2607351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2016" y="236861"/>
            <a:ext cx="721005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C80000"/>
                </a:solidFill>
              </a:rPr>
              <a:t>RNA-</a:t>
            </a:r>
            <a:r>
              <a:rPr lang="en-US" sz="3200" dirty="0" err="1" smtClean="0">
                <a:solidFill>
                  <a:srgbClr val="C80000"/>
                </a:solidFill>
              </a:rPr>
              <a:t>seq</a:t>
            </a:r>
            <a:r>
              <a:rPr lang="en-US" sz="3200" dirty="0" smtClean="0">
                <a:solidFill>
                  <a:srgbClr val="C80000"/>
                </a:solidFill>
              </a:rPr>
              <a:t> estimation</a:t>
            </a:r>
            <a:r>
              <a:rPr lang="is-IS" sz="3200" dirty="0" smtClean="0">
                <a:solidFill>
                  <a:srgbClr val="C80000"/>
                </a:solidFill>
              </a:rPr>
              <a:t>…</a:t>
            </a:r>
            <a:endParaRPr lang="en-US" sz="3200" dirty="0">
              <a:solidFill>
                <a:srgbClr val="C8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399" y="630230"/>
            <a:ext cx="8087659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Aims: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Estimate </a:t>
            </a:r>
            <a:r>
              <a:rPr lang="en-US" dirty="0"/>
              <a:t>expression of transcripts from RNA</a:t>
            </a:r>
            <a:r>
              <a:rPr lang="en-US" dirty="0" smtClean="0"/>
              <a:t>-</a:t>
            </a:r>
            <a:r>
              <a:rPr lang="en-US" dirty="0" err="1"/>
              <a:t>S</a:t>
            </a:r>
            <a:r>
              <a:rPr lang="en-US" dirty="0" err="1" smtClean="0"/>
              <a:t>eq</a:t>
            </a:r>
            <a:r>
              <a:rPr lang="en-US" dirty="0" smtClean="0"/>
              <a:t> </a:t>
            </a:r>
            <a:r>
              <a:rPr lang="en-US" dirty="0"/>
              <a:t>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Find differentially </a:t>
            </a:r>
            <a:r>
              <a:rPr lang="en-US" dirty="0"/>
              <a:t>expressed transcripts in </a:t>
            </a:r>
            <a:r>
              <a:rPr lang="en-US" dirty="0" smtClean="0"/>
              <a:t>multiple conditions </a:t>
            </a:r>
            <a:r>
              <a:rPr lang="en-US" dirty="0"/>
              <a:t>while accounting for biological </a:t>
            </a:r>
            <a:r>
              <a:rPr lang="en-US" dirty="0" smtClean="0"/>
              <a:t>variation and quantify uncertainty to avoid spurious call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 do Bayesian inference using </a:t>
            </a:r>
            <a:r>
              <a:rPr lang="en-US" dirty="0" err="1" smtClean="0"/>
              <a:t>Variational</a:t>
            </a:r>
            <a:r>
              <a:rPr lang="en-US" dirty="0" smtClean="0"/>
              <a:t> Bayes Inference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0271" y="5842000"/>
            <a:ext cx="81407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Glaus</a:t>
            </a:r>
            <a:r>
              <a:rPr lang="en-US" sz="1400" dirty="0" smtClean="0"/>
              <a:t> </a:t>
            </a:r>
            <a:r>
              <a:rPr lang="en-US" sz="1400" dirty="0"/>
              <a:t>P., </a:t>
            </a:r>
            <a:r>
              <a:rPr lang="en-US" sz="1400" dirty="0" err="1"/>
              <a:t>Honkela</a:t>
            </a:r>
            <a:r>
              <a:rPr lang="en-US" sz="1400" dirty="0"/>
              <a:t> A., and </a:t>
            </a:r>
            <a:r>
              <a:rPr lang="en-US" sz="1400" dirty="0" err="1"/>
              <a:t>Rattray</a:t>
            </a:r>
            <a:r>
              <a:rPr lang="en-US" sz="1400" dirty="0"/>
              <a:t> M. (2012)</a:t>
            </a:r>
            <a:r>
              <a:rPr lang="en-US" sz="1400" dirty="0" smtClean="0"/>
              <a:t>. </a:t>
            </a:r>
            <a:r>
              <a:rPr lang="en-US" sz="1400" dirty="0"/>
              <a:t>Bioinformatics, 28(13</a:t>
            </a:r>
            <a:r>
              <a:rPr lang="en-US" sz="1400" dirty="0" smtClean="0"/>
              <a:t>)</a:t>
            </a:r>
            <a:r>
              <a:rPr lang="en-US" sz="1400" dirty="0"/>
              <a:t>,</a:t>
            </a:r>
            <a:r>
              <a:rPr lang="en-US" sz="1400" dirty="0" smtClean="0"/>
              <a:t>1721</a:t>
            </a:r>
            <a:r>
              <a:rPr lang="en-US" sz="1400" dirty="0"/>
              <a:t>-</a:t>
            </a:r>
            <a:r>
              <a:rPr lang="en-US" sz="1400" dirty="0" smtClean="0"/>
              <a:t>1728. </a:t>
            </a:r>
          </a:p>
          <a:p>
            <a:r>
              <a:rPr lang="en-US" sz="1400" dirty="0" err="1" smtClean="0"/>
              <a:t>doi</a:t>
            </a:r>
            <a:r>
              <a:rPr lang="en-US" sz="1400" dirty="0"/>
              <a:t>: 10.1093/bioinformatics/bts260</a:t>
            </a:r>
          </a:p>
          <a:p>
            <a:r>
              <a:rPr lang="en-US" sz="1400" dirty="0" smtClean="0"/>
              <a:t>Package: </a:t>
            </a:r>
            <a:r>
              <a:rPr lang="en-US" sz="1400" dirty="0" err="1" smtClean="0"/>
              <a:t>Bioconductor</a:t>
            </a:r>
            <a:r>
              <a:rPr lang="en-US" sz="1400" dirty="0" smtClean="0"/>
              <a:t> 2.10 </a:t>
            </a:r>
          </a:p>
          <a:p>
            <a:r>
              <a:rPr lang="en-US" sz="1400" dirty="0" smtClean="0"/>
              <a:t>standalone </a:t>
            </a:r>
            <a:r>
              <a:rPr lang="en-US" sz="1400" dirty="0"/>
              <a:t>at http://</a:t>
            </a:r>
            <a:r>
              <a:rPr lang="en-US" sz="1400" dirty="0" err="1"/>
              <a:t>code.google.com</a:t>
            </a:r>
            <a:r>
              <a:rPr lang="en-US" sz="1400" dirty="0"/>
              <a:t>/p/</a:t>
            </a:r>
            <a:r>
              <a:rPr lang="en-US" sz="1400" dirty="0" err="1"/>
              <a:t>bitseq</a:t>
            </a:r>
            <a:r>
              <a:rPr lang="en-US" sz="1400" dirty="0" smtClean="0"/>
              <a:t>/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60271" y="5588000"/>
            <a:ext cx="991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Resources:</a:t>
            </a:r>
            <a:endParaRPr lang="en-US" sz="1400" b="1" dirty="0"/>
          </a:p>
        </p:txBody>
      </p:sp>
      <p:sp>
        <p:nvSpPr>
          <p:cNvPr id="11" name="Rectangle 10"/>
          <p:cNvSpPr/>
          <p:nvPr/>
        </p:nvSpPr>
        <p:spPr>
          <a:xfrm>
            <a:off x="1650985" y="2239670"/>
            <a:ext cx="5410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gene </a:t>
            </a:r>
            <a:r>
              <a:rPr lang="en-US" dirty="0" smtClean="0"/>
              <a:t>expression ≈  </a:t>
            </a:r>
            <a:r>
              <a:rPr lang="en-US" dirty="0"/>
              <a:t>sum over transcript expression</a:t>
            </a:r>
          </a:p>
        </p:txBody>
      </p:sp>
      <p:pic>
        <p:nvPicPr>
          <p:cNvPr id="12" name="Picture 11" descr="Screen Shot 2014-05-25 at 12.28.3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85" y="2701764"/>
            <a:ext cx="5585177" cy="31108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439" y="4904541"/>
            <a:ext cx="326147" cy="2651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1766" y="5241374"/>
            <a:ext cx="368820" cy="25299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200606" y="4865656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= noise</a:t>
            </a:r>
            <a:endParaRPr lang="en-US" sz="1400" dirty="0"/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4008143"/>
              </p:ext>
            </p:extLst>
          </p:nvPr>
        </p:nvGraphicFramePr>
        <p:xfrm>
          <a:off x="8258998" y="5231829"/>
          <a:ext cx="8001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Equation" r:id="rId7" imgW="800100" imgH="266700" progId="Equation.3">
                  <p:embed/>
                </p:oleObj>
              </mc:Choice>
              <mc:Fallback>
                <p:oleObj name="Equation" r:id="rId7" imgW="8001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258998" y="5231829"/>
                        <a:ext cx="800100" cy="266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695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33400" y="554038"/>
            <a:ext cx="48549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5000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400" b="0" dirty="0" smtClean="0">
                <a:solidFill>
                  <a:srgbClr val="CB0006"/>
                </a:solidFill>
              </a:rPr>
              <a:t>RNA-</a:t>
            </a:r>
            <a:r>
              <a:rPr lang="en-US" sz="2400" b="0" dirty="0" err="1" smtClean="0">
                <a:solidFill>
                  <a:srgbClr val="CB0006"/>
                </a:solidFill>
              </a:rPr>
              <a:t>Seq</a:t>
            </a:r>
            <a:r>
              <a:rPr lang="en-US" sz="2400" b="0" dirty="0" smtClean="0">
                <a:solidFill>
                  <a:srgbClr val="CB0006"/>
                </a:solidFill>
              </a:rPr>
              <a:t>: </a:t>
            </a:r>
            <a:r>
              <a:rPr lang="en-US" sz="2400" b="0" dirty="0" err="1" smtClean="0">
                <a:solidFill>
                  <a:srgbClr val="CB0006"/>
                </a:solidFill>
              </a:rPr>
              <a:t>bitSeq</a:t>
            </a:r>
            <a:r>
              <a:rPr lang="en-US" sz="2400" b="0" dirty="0" smtClean="0">
                <a:solidFill>
                  <a:srgbClr val="CB0006"/>
                </a:solidFill>
              </a:rPr>
              <a:t> approach (cont.)</a:t>
            </a:r>
            <a:endParaRPr lang="en-US" sz="2400" b="0" dirty="0">
              <a:solidFill>
                <a:srgbClr val="CB0006"/>
              </a:solidFill>
            </a:endParaRPr>
          </a:p>
        </p:txBody>
      </p:sp>
      <p:pic>
        <p:nvPicPr>
          <p:cNvPr id="5" name="Picture 4" descr="Screen Shot 2014-05-25 at 12.48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270001"/>
            <a:ext cx="5135261" cy="284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4612341"/>
            <a:ext cx="7277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preparation need to be such allows that the number of reads aligning to a gene is approximately proportional to the abundance of fragments of transcripts.</a:t>
            </a:r>
          </a:p>
          <a:p>
            <a:endParaRPr lang="en-US" dirty="0"/>
          </a:p>
          <a:p>
            <a:r>
              <a:rPr lang="en-US" dirty="0" smtClean="0"/>
              <a:t>Very sensitive and difficult to interpret in the context of biological complexity.. Integrating with “knowledge” from literature or experimental science. </a:t>
            </a:r>
          </a:p>
          <a:p>
            <a:endParaRPr lang="en-US" dirty="0"/>
          </a:p>
        </p:txBody>
      </p:sp>
      <p:pic>
        <p:nvPicPr>
          <p:cNvPr id="9" name="Picture 8" descr="Screen Shot 2014-05-25 at 13.01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365" y="2623681"/>
            <a:ext cx="3471824" cy="1765300"/>
          </a:xfrm>
          <a:prstGeom prst="rect">
            <a:avLst/>
          </a:prstGeom>
        </p:spPr>
      </p:pic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400368"/>
              </p:ext>
            </p:extLst>
          </p:nvPr>
        </p:nvGraphicFramePr>
        <p:xfrm>
          <a:off x="6177601" y="1720830"/>
          <a:ext cx="1407174" cy="4690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" name="Equation" r:id="rId5" imgW="876300" imgH="292100" progId="Equation.3">
                  <p:embed/>
                </p:oleObj>
              </mc:Choice>
              <mc:Fallback>
                <p:oleObj name="Equation" r:id="rId5" imgW="876300" imgH="292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7601" y="1720830"/>
                        <a:ext cx="1407174" cy="4690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20345" y="2248289"/>
            <a:ext cx="26988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Log of transcripts expression transcripts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4018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003" y="3097866"/>
            <a:ext cx="786724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2000" dirty="0" smtClean="0"/>
          </a:p>
          <a:p>
            <a:pPr marL="285750" indent="-285750">
              <a:buFont typeface="Arial"/>
              <a:buChar char="•"/>
            </a:pPr>
            <a:r>
              <a:rPr lang="en-US" sz="2000" b="1" dirty="0" smtClean="0"/>
              <a:t>Combine </a:t>
            </a:r>
            <a:r>
              <a:rPr lang="en-US" sz="2000" b="1" dirty="0"/>
              <a:t>gene–level </a:t>
            </a:r>
            <a:r>
              <a:rPr lang="en-US" sz="2000" b="1" dirty="0" smtClean="0"/>
              <a:t>analyses</a:t>
            </a:r>
            <a:r>
              <a:rPr lang="en-US" sz="2000" b="1" dirty="0"/>
              <a:t> </a:t>
            </a:r>
            <a:r>
              <a:rPr lang="en-US" sz="2000" b="1" dirty="0" smtClean="0"/>
              <a:t>with pathway</a:t>
            </a:r>
            <a:r>
              <a:rPr lang="en-US" sz="2000" b="1" dirty="0"/>
              <a:t>–based methods</a:t>
            </a:r>
            <a:r>
              <a:rPr lang="en-US" sz="2000" dirty="0"/>
              <a:t> </a:t>
            </a:r>
            <a:r>
              <a:rPr lang="en-US" sz="2000" dirty="0" smtClean="0"/>
              <a:t>to generate a comprehensive profile of the functional </a:t>
            </a:r>
            <a:r>
              <a:rPr lang="en-US" sz="2000" dirty="0"/>
              <a:t>modules that govern biological processes. </a:t>
            </a:r>
            <a:endParaRPr lang="en-US" sz="2000" dirty="0" smtClean="0"/>
          </a:p>
          <a:p>
            <a:pPr marL="285750" indent="-285750">
              <a:buFont typeface="Arial"/>
              <a:buChar char="•"/>
            </a:pPr>
            <a:endParaRPr lang="en-US" sz="2000" dirty="0"/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We want </a:t>
            </a:r>
            <a:r>
              <a:rPr lang="en-US" sz="2000" b="1" dirty="0" smtClean="0"/>
              <a:t>to use high</a:t>
            </a:r>
            <a:r>
              <a:rPr lang="en-US" sz="2000" b="1" dirty="0"/>
              <a:t>–throughput data </a:t>
            </a:r>
            <a:r>
              <a:rPr lang="en-US" sz="2000" b="1" dirty="0" smtClean="0"/>
              <a:t>to build </a:t>
            </a:r>
            <a:r>
              <a:rPr lang="en-US" sz="2000" b="1" dirty="0"/>
              <a:t>predictive models </a:t>
            </a:r>
            <a:r>
              <a:rPr lang="en-US" sz="2000" dirty="0"/>
              <a:t>at the systems </a:t>
            </a:r>
            <a:r>
              <a:rPr lang="en-US" sz="2000" dirty="0" smtClean="0"/>
              <a:t>level.</a:t>
            </a:r>
          </a:p>
          <a:p>
            <a:r>
              <a:rPr lang="en-US" sz="2000" dirty="0" smtClean="0"/>
              <a:t> </a:t>
            </a:r>
          </a:p>
        </p:txBody>
      </p:sp>
      <p:sp>
        <p:nvSpPr>
          <p:cNvPr id="5" name="Title 1"/>
          <p:cNvSpPr txBox="1">
            <a:spLocks noGrp="1"/>
          </p:cNvSpPr>
          <p:nvPr>
            <p:ph type="title"/>
          </p:nvPr>
        </p:nvSpPr>
        <p:spPr>
          <a:xfrm>
            <a:off x="182247" y="267921"/>
            <a:ext cx="8229600" cy="64194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rgbClr val="A70000"/>
                </a:solidFill>
              </a:rPr>
              <a:t>Our Aims as a Computational Biologists</a:t>
            </a:r>
            <a:endParaRPr lang="en-US" sz="2800" dirty="0">
              <a:solidFill>
                <a:srgbClr val="A7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532" y="1481591"/>
            <a:ext cx="74575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/>
              <a:t>Basic statements in biology: </a:t>
            </a:r>
            <a:r>
              <a:rPr lang="en-US" sz="2000" dirty="0" smtClean="0"/>
              <a:t>everything can be explained in patterns, recurrent states of biochemical reactions and dynamical system changes. Mathematics can help to define systematic rules in predicting behaviors but there is a lot of uncertainty.</a:t>
            </a:r>
            <a:endParaRPr lang="en-US" sz="2000" b="1" dirty="0" smtClean="0"/>
          </a:p>
          <a:p>
            <a:pPr algn="just"/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3969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1021</TotalTime>
  <Words>2297</Words>
  <Application>Microsoft Macintosh PowerPoint</Application>
  <PresentationFormat>On-screen Show (4:3)</PresentationFormat>
  <Paragraphs>254</Paragraphs>
  <Slides>26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Office Theme</vt:lpstr>
      <vt:lpstr>Equation</vt:lpstr>
      <vt:lpstr>PowerPoint Presentation</vt:lpstr>
      <vt:lpstr>Outline </vt:lpstr>
      <vt:lpstr>There was the darkness of the microscope room….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Aims as a Computational Biologists</vt:lpstr>
      <vt:lpstr>Biological Data: a network of complex interaction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Open Questions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Marta Milo</dc:creator>
  <cp:lastModifiedBy>Marta Milo</cp:lastModifiedBy>
  <cp:revision>48</cp:revision>
  <dcterms:created xsi:type="dcterms:W3CDTF">2019-02-28T07:50:50Z</dcterms:created>
  <dcterms:modified xsi:type="dcterms:W3CDTF">2019-03-01T10:56:14Z</dcterms:modified>
</cp:coreProperties>
</file>